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gif" ContentType="image/gif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handoutMasterIdLst>
    <p:handoutMasterId r:id="rId56"/>
  </p:handoutMasterIdLst>
  <p:sldIdLst>
    <p:sldId id="256" r:id="rId3"/>
    <p:sldId id="266" r:id="rId4"/>
    <p:sldId id="292" r:id="rId5"/>
    <p:sldId id="293" r:id="rId6"/>
    <p:sldId id="294" r:id="rId7"/>
    <p:sldId id="280" r:id="rId8"/>
    <p:sldId id="283" r:id="rId9"/>
    <p:sldId id="281" r:id="rId10"/>
    <p:sldId id="275" r:id="rId11"/>
    <p:sldId id="304" r:id="rId12"/>
    <p:sldId id="284" r:id="rId13"/>
    <p:sldId id="285" r:id="rId14"/>
    <p:sldId id="299" r:id="rId15"/>
    <p:sldId id="277" r:id="rId16"/>
    <p:sldId id="286" r:id="rId17"/>
    <p:sldId id="287" r:id="rId18"/>
    <p:sldId id="298" r:id="rId19"/>
    <p:sldId id="300" r:id="rId20"/>
    <p:sldId id="301" r:id="rId21"/>
    <p:sldId id="302" r:id="rId22"/>
    <p:sldId id="288" r:id="rId23"/>
    <p:sldId id="289" r:id="rId24"/>
    <p:sldId id="291" r:id="rId25"/>
    <p:sldId id="297" r:id="rId26"/>
    <p:sldId id="267" r:id="rId27"/>
    <p:sldId id="271" r:id="rId28"/>
    <p:sldId id="272" r:id="rId29"/>
    <p:sldId id="261" r:id="rId30"/>
    <p:sldId id="295" r:id="rId31"/>
    <p:sldId id="296" r:id="rId32"/>
    <p:sldId id="303" r:id="rId33"/>
    <p:sldId id="274" r:id="rId34"/>
    <p:sldId id="290" r:id="rId35"/>
    <p:sldId id="257" r:id="rId36"/>
    <p:sldId id="259" r:id="rId37"/>
    <p:sldId id="258" r:id="rId38"/>
    <p:sldId id="260" r:id="rId39"/>
    <p:sldId id="352" r:id="rId40"/>
    <p:sldId id="264" r:id="rId41"/>
    <p:sldId id="265" r:id="rId42"/>
    <p:sldId id="305" r:id="rId43"/>
    <p:sldId id="306" r:id="rId44"/>
    <p:sldId id="307" r:id="rId45"/>
    <p:sldId id="308" r:id="rId46"/>
    <p:sldId id="348" r:id="rId47"/>
    <p:sldId id="349" r:id="rId48"/>
    <p:sldId id="350" r:id="rId49"/>
    <p:sldId id="351" r:id="rId50"/>
    <p:sldId id="268" r:id="rId51"/>
    <p:sldId id="323" r:id="rId52"/>
    <p:sldId id="270" r:id="rId53"/>
    <p:sldId id="269" r:id="rId54"/>
    <p:sldId id="309" r:id="rId5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7" d="100"/>
          <a:sy n="97" d="100"/>
        </p:scale>
        <p:origin x="96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6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9" Type="http://schemas.openxmlformats.org/officeDocument/2006/relationships/tableStyles" Target="tableStyles.xml"/><Relationship Id="rId58" Type="http://schemas.openxmlformats.org/officeDocument/2006/relationships/viewProps" Target="viewProps.xml"/><Relationship Id="rId57" Type="http://schemas.openxmlformats.org/officeDocument/2006/relationships/presProps" Target="presProps.xml"/><Relationship Id="rId56" Type="http://schemas.openxmlformats.org/officeDocument/2006/relationships/handoutMaster" Target="handoutMasters/handoutMaster1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9" Type="http://schemas.openxmlformats.org/officeDocument/2006/relationships/image" Target="../media/image29.wmf"/><Relationship Id="rId8" Type="http://schemas.openxmlformats.org/officeDocument/2006/relationships/image" Target="../media/image28.wmf"/><Relationship Id="rId7" Type="http://schemas.openxmlformats.org/officeDocument/2006/relationships/image" Target="../media/image27.wmf"/><Relationship Id="rId6" Type="http://schemas.openxmlformats.org/officeDocument/2006/relationships/image" Target="../media/image26.wmf"/><Relationship Id="rId5" Type="http://schemas.openxmlformats.org/officeDocument/2006/relationships/image" Target="../media/image25.wmf"/><Relationship Id="rId4" Type="http://schemas.openxmlformats.org/officeDocument/2006/relationships/image" Target="../media/image24.wmf"/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wmf"/><Relationship Id="rId1" Type="http://schemas.openxmlformats.org/officeDocument/2006/relationships/image" Target="../media/image134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wmf"/><Relationship Id="rId1" Type="http://schemas.openxmlformats.org/officeDocument/2006/relationships/image" Target="../media/image137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wmf"/><Relationship Id="rId2" Type="http://schemas.openxmlformats.org/officeDocument/2006/relationships/image" Target="../media/image141.wmf"/><Relationship Id="rId1" Type="http://schemas.openxmlformats.org/officeDocument/2006/relationships/image" Target="../media/image140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wmf"/><Relationship Id="rId1" Type="http://schemas.openxmlformats.org/officeDocument/2006/relationships/image" Target="../media/image143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wmf"/><Relationship Id="rId1" Type="http://schemas.openxmlformats.org/officeDocument/2006/relationships/image" Target="../media/image145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wmf"/><Relationship Id="rId1" Type="http://schemas.openxmlformats.org/officeDocument/2006/relationships/image" Target="../media/image147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wmf"/><Relationship Id="rId1" Type="http://schemas.openxmlformats.org/officeDocument/2006/relationships/image" Target="../media/image149.wmf"/></Relationships>
</file>

<file path=ppt/drawings/_rels/vmlDrawing2.vml.rels><?xml version="1.0" encoding="UTF-8" standalone="yes"?>
<Relationships xmlns="http://schemas.openxmlformats.org/package/2006/relationships"><Relationship Id="rId9" Type="http://schemas.openxmlformats.org/officeDocument/2006/relationships/image" Target="../media/image38.wmf"/><Relationship Id="rId8" Type="http://schemas.openxmlformats.org/officeDocument/2006/relationships/image" Target="../media/image37.wmf"/><Relationship Id="rId7" Type="http://schemas.openxmlformats.org/officeDocument/2006/relationships/image" Target="../media/image36.wmf"/><Relationship Id="rId6" Type="http://schemas.openxmlformats.org/officeDocument/2006/relationships/image" Target="../media/image35.wmf"/><Relationship Id="rId5" Type="http://schemas.openxmlformats.org/officeDocument/2006/relationships/image" Target="../media/image34.wmf"/><Relationship Id="rId4" Type="http://schemas.openxmlformats.org/officeDocument/2006/relationships/image" Target="../media/image33.wmf"/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1" Type="http://schemas.openxmlformats.org/officeDocument/2006/relationships/image" Target="../media/image40.wmf"/><Relationship Id="rId10" Type="http://schemas.openxmlformats.org/officeDocument/2006/relationships/image" Target="../media/image39.wmf"/><Relationship Id="rId1" Type="http://schemas.openxmlformats.org/officeDocument/2006/relationships/image" Target="../media/image21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1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2.wmf"/></Relationships>
</file>

<file path=ppt/drawings/_rels/vmlDrawing22.vml.rels><?xml version="1.0" encoding="UTF-8" standalone="yes"?>
<Relationships xmlns="http://schemas.openxmlformats.org/package/2006/relationships"><Relationship Id="rId5" Type="http://schemas.openxmlformats.org/officeDocument/2006/relationships/image" Target="../media/image157.wmf"/><Relationship Id="rId4" Type="http://schemas.openxmlformats.org/officeDocument/2006/relationships/image" Target="../media/image156.wmf"/><Relationship Id="rId3" Type="http://schemas.openxmlformats.org/officeDocument/2006/relationships/image" Target="../media/image155.wmf"/><Relationship Id="rId2" Type="http://schemas.openxmlformats.org/officeDocument/2006/relationships/image" Target="../media/image154.wmf"/><Relationship Id="rId1" Type="http://schemas.openxmlformats.org/officeDocument/2006/relationships/image" Target="../media/image153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wmf"/><Relationship Id="rId1" Type="http://schemas.openxmlformats.org/officeDocument/2006/relationships/image" Target="../media/image158.wmf"/></Relationships>
</file>

<file path=ppt/drawings/_rels/vmlDrawing24.vml.rels><?xml version="1.0" encoding="UTF-8" standalone="yes"?>
<Relationships xmlns="http://schemas.openxmlformats.org/package/2006/relationships"><Relationship Id="rId5" Type="http://schemas.openxmlformats.org/officeDocument/2006/relationships/image" Target="../media/image157.wmf"/><Relationship Id="rId4" Type="http://schemas.openxmlformats.org/officeDocument/2006/relationships/image" Target="../media/image156.wmf"/><Relationship Id="rId3" Type="http://schemas.openxmlformats.org/officeDocument/2006/relationships/image" Target="../media/image161.wmf"/><Relationship Id="rId2" Type="http://schemas.openxmlformats.org/officeDocument/2006/relationships/image" Target="../media/image160.wmf"/><Relationship Id="rId1" Type="http://schemas.openxmlformats.org/officeDocument/2006/relationships/image" Target="../media/image153.wmf"/></Relationships>
</file>

<file path=ppt/drawings/_rels/vmlDrawing3.vml.rels><?xml version="1.0" encoding="UTF-8" standalone="yes"?>
<Relationships xmlns="http://schemas.openxmlformats.org/package/2006/relationships"><Relationship Id="rId4" Type="http://schemas.openxmlformats.org/officeDocument/2006/relationships/image" Target="../media/image44.wmf"/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7" Type="http://schemas.openxmlformats.org/officeDocument/2006/relationships/image" Target="../media/image83.wmf"/><Relationship Id="rId6" Type="http://schemas.openxmlformats.org/officeDocument/2006/relationships/image" Target="../media/image82.wmf"/><Relationship Id="rId5" Type="http://schemas.openxmlformats.org/officeDocument/2006/relationships/image" Target="../media/image81.wmf"/><Relationship Id="rId4" Type="http://schemas.openxmlformats.org/officeDocument/2006/relationships/image" Target="../media/image80.wmf"/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drawings/_rels/vmlDrawing5.vml.rels><?xml version="1.0" encoding="UTF-8" standalone="yes"?>
<Relationships xmlns="http://schemas.openxmlformats.org/package/2006/relationships"><Relationship Id="rId9" Type="http://schemas.openxmlformats.org/officeDocument/2006/relationships/image" Target="../media/image93.wmf"/><Relationship Id="rId8" Type="http://schemas.openxmlformats.org/officeDocument/2006/relationships/image" Target="../media/image92.wmf"/><Relationship Id="rId7" Type="http://schemas.openxmlformats.org/officeDocument/2006/relationships/image" Target="../media/image91.wmf"/><Relationship Id="rId6" Type="http://schemas.openxmlformats.org/officeDocument/2006/relationships/image" Target="../media/image90.wmf"/><Relationship Id="rId5" Type="http://schemas.openxmlformats.org/officeDocument/2006/relationships/image" Target="../media/image89.wmf"/><Relationship Id="rId4" Type="http://schemas.openxmlformats.org/officeDocument/2006/relationships/image" Target="../media/image88.wmf"/><Relationship Id="rId3" Type="http://schemas.openxmlformats.org/officeDocument/2006/relationships/image" Target="../media/image87.wmf"/><Relationship Id="rId2" Type="http://schemas.openxmlformats.org/officeDocument/2006/relationships/image" Target="../media/image86.wmf"/><Relationship Id="rId1" Type="http://schemas.openxmlformats.org/officeDocument/2006/relationships/image" Target="../media/image85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95.wmf"/><Relationship Id="rId1" Type="http://schemas.openxmlformats.org/officeDocument/2006/relationships/image" Target="../media/image94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wmf"/><Relationship Id="rId1" Type="http://schemas.openxmlformats.org/officeDocument/2006/relationships/image" Target="../media/image119.wmf"/></Relationships>
</file>

<file path=ppt/drawings/_rels/vmlDrawing8.vml.rels><?xml version="1.0" encoding="UTF-8" standalone="yes"?>
<Relationships xmlns="http://schemas.openxmlformats.org/package/2006/relationships"><Relationship Id="rId4" Type="http://schemas.openxmlformats.org/officeDocument/2006/relationships/image" Target="../media/image124.wmf"/><Relationship Id="rId3" Type="http://schemas.openxmlformats.org/officeDocument/2006/relationships/image" Target="../media/image123.wmf"/><Relationship Id="rId2" Type="http://schemas.openxmlformats.org/officeDocument/2006/relationships/image" Target="../media/image122.wmf"/><Relationship Id="rId1" Type="http://schemas.openxmlformats.org/officeDocument/2006/relationships/image" Target="../media/image121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wmf"/><Relationship Id="rId7" Type="http://schemas.openxmlformats.org/officeDocument/2006/relationships/image" Target="../media/image131.wmf"/><Relationship Id="rId6" Type="http://schemas.openxmlformats.org/officeDocument/2006/relationships/image" Target="../media/image130.wmf"/><Relationship Id="rId5" Type="http://schemas.openxmlformats.org/officeDocument/2006/relationships/image" Target="../media/image129.wmf"/><Relationship Id="rId4" Type="http://schemas.openxmlformats.org/officeDocument/2006/relationships/image" Target="../media/image128.wmf"/><Relationship Id="rId3" Type="http://schemas.openxmlformats.org/officeDocument/2006/relationships/image" Target="../media/image127.wmf"/><Relationship Id="rId2" Type="http://schemas.openxmlformats.org/officeDocument/2006/relationships/image" Target="../media/image126.wmf"/><Relationship Id="rId1" Type="http://schemas.openxmlformats.org/officeDocument/2006/relationships/image" Target="../media/image12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042114-4B4A-4A8D-AE8F-0B25A46376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1DCD70-D381-44E4-B785-24D3C289F87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931993"/>
            <a:ext cx="12192000" cy="457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63" t="44271"/>
          <a:stretch>
            <a:fillRect/>
          </a:stretch>
        </p:blipFill>
        <p:spPr>
          <a:xfrm rot="16200000">
            <a:off x="8343899" y="-2946399"/>
            <a:ext cx="901702" cy="6794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2" r="62778" b="20521"/>
          <a:stretch>
            <a:fillRect/>
          </a:stretch>
        </p:blipFill>
        <p:spPr>
          <a:xfrm rot="16200000">
            <a:off x="4394200" y="1562100"/>
            <a:ext cx="901700" cy="9690100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10684386" y="638443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最优化技术</a:t>
            </a:r>
            <a:endParaRPr lang="zh-CN" altLang="en-US" b="1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0748865" y="6721475"/>
            <a:ext cx="1443135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718457"/>
            <a:ext cx="10515600" cy="5458506"/>
          </a:xfrm>
          <a:ln w="12700">
            <a:solidFill>
              <a:schemeClr val="accent4"/>
            </a:solidFill>
          </a:ln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" y="0"/>
            <a:ext cx="1866122" cy="5225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22514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63" t="44271"/>
          <a:stretch>
            <a:fillRect/>
          </a:stretch>
        </p:blipFill>
        <p:spPr>
          <a:xfrm rot="16200000">
            <a:off x="8343899" y="-2946399"/>
            <a:ext cx="901702" cy="6794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2" r="62778" b="20521"/>
          <a:stretch>
            <a:fillRect/>
          </a:stretch>
        </p:blipFill>
        <p:spPr>
          <a:xfrm rot="16200000">
            <a:off x="4394200" y="1562100"/>
            <a:ext cx="901700" cy="9690100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684386" y="638443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最优化技术</a:t>
            </a:r>
            <a:endParaRPr lang="zh-CN" altLang="en-US" b="1" dirty="0"/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10748865" y="6721475"/>
            <a:ext cx="1443135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3172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4061911"/>
            <a:ext cx="12192000" cy="26125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ADF8D-CB77-459F-9308-A84FC0D21C2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7821B-5F3F-4B3C-81E0-24BE15B9630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2.png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8.png"/><Relationship Id="rId6" Type="http://schemas.openxmlformats.org/officeDocument/2006/relationships/image" Target="../media/image67.png"/><Relationship Id="rId5" Type="http://schemas.openxmlformats.org/officeDocument/2006/relationships/image" Target="../media/image60.png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3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5.wmf"/><Relationship Id="rId4" Type="http://schemas.openxmlformats.org/officeDocument/2006/relationships/image" Target="../media/image74.wmf"/><Relationship Id="rId3" Type="http://schemas.openxmlformats.org/officeDocument/2006/relationships/image" Target="../media/image73.wmf"/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.wmf"/><Relationship Id="rId8" Type="http://schemas.openxmlformats.org/officeDocument/2006/relationships/oleObject" Target="../embeddings/oleObject28.bin"/><Relationship Id="rId7" Type="http://schemas.openxmlformats.org/officeDocument/2006/relationships/image" Target="../media/image79.png"/><Relationship Id="rId6" Type="http://schemas.openxmlformats.org/officeDocument/2006/relationships/image" Target="../media/image78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77.wmf"/><Relationship Id="rId3" Type="http://schemas.openxmlformats.org/officeDocument/2006/relationships/oleObject" Target="../embeddings/oleObject26.bin"/><Relationship Id="rId2" Type="http://schemas.openxmlformats.org/officeDocument/2006/relationships/image" Target="../media/image76.wmf"/><Relationship Id="rId19" Type="http://schemas.openxmlformats.org/officeDocument/2006/relationships/vmlDrawing" Target="../drawings/vmlDrawing4.vml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84.wmf"/><Relationship Id="rId16" Type="http://schemas.openxmlformats.org/officeDocument/2006/relationships/oleObject" Target="../embeddings/oleObject32.bin"/><Relationship Id="rId15" Type="http://schemas.openxmlformats.org/officeDocument/2006/relationships/image" Target="../media/image83.wmf"/><Relationship Id="rId14" Type="http://schemas.openxmlformats.org/officeDocument/2006/relationships/oleObject" Target="../embeddings/oleObject31.bin"/><Relationship Id="rId13" Type="http://schemas.openxmlformats.org/officeDocument/2006/relationships/image" Target="../media/image82.wmf"/><Relationship Id="rId12" Type="http://schemas.openxmlformats.org/officeDocument/2006/relationships/oleObject" Target="../embeddings/oleObject30.bin"/><Relationship Id="rId11" Type="http://schemas.openxmlformats.org/officeDocument/2006/relationships/image" Target="../media/image81.wmf"/><Relationship Id="rId10" Type="http://schemas.openxmlformats.org/officeDocument/2006/relationships/oleObject" Target="../embeddings/oleObject29.bin"/><Relationship Id="rId1" Type="http://schemas.openxmlformats.org/officeDocument/2006/relationships/oleObject" Target="../embeddings/oleObject25.bin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7.bin"/><Relationship Id="rId8" Type="http://schemas.openxmlformats.org/officeDocument/2006/relationships/image" Target="../media/image88.wmf"/><Relationship Id="rId7" Type="http://schemas.openxmlformats.org/officeDocument/2006/relationships/oleObject" Target="../embeddings/oleObject36.bin"/><Relationship Id="rId6" Type="http://schemas.openxmlformats.org/officeDocument/2006/relationships/image" Target="../media/image87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86.wmf"/><Relationship Id="rId3" Type="http://schemas.openxmlformats.org/officeDocument/2006/relationships/oleObject" Target="../embeddings/oleObject34.bin"/><Relationship Id="rId20" Type="http://schemas.openxmlformats.org/officeDocument/2006/relationships/vmlDrawing" Target="../drawings/vmlDrawing5.vml"/><Relationship Id="rId2" Type="http://schemas.openxmlformats.org/officeDocument/2006/relationships/image" Target="../media/image85.wmf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93.wmf"/><Relationship Id="rId17" Type="http://schemas.openxmlformats.org/officeDocument/2006/relationships/oleObject" Target="../embeddings/oleObject41.bin"/><Relationship Id="rId16" Type="http://schemas.openxmlformats.org/officeDocument/2006/relationships/image" Target="../media/image92.wmf"/><Relationship Id="rId15" Type="http://schemas.openxmlformats.org/officeDocument/2006/relationships/oleObject" Target="../embeddings/oleObject40.bin"/><Relationship Id="rId14" Type="http://schemas.openxmlformats.org/officeDocument/2006/relationships/image" Target="../media/image91.wmf"/><Relationship Id="rId13" Type="http://schemas.openxmlformats.org/officeDocument/2006/relationships/oleObject" Target="../embeddings/oleObject39.bin"/><Relationship Id="rId12" Type="http://schemas.openxmlformats.org/officeDocument/2006/relationships/image" Target="../media/image90.wmf"/><Relationship Id="rId11" Type="http://schemas.openxmlformats.org/officeDocument/2006/relationships/oleObject" Target="../embeddings/oleObject38.bin"/><Relationship Id="rId10" Type="http://schemas.openxmlformats.org/officeDocument/2006/relationships/image" Target="../media/image89.wmf"/><Relationship Id="rId1" Type="http://schemas.openxmlformats.org/officeDocument/2006/relationships/oleObject" Target="../embeddings/oleObject33.bin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6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5.wmf"/><Relationship Id="rId3" Type="http://schemas.openxmlformats.org/officeDocument/2006/relationships/oleObject" Target="../embeddings/oleObject43.bin"/><Relationship Id="rId2" Type="http://schemas.openxmlformats.org/officeDocument/2006/relationships/image" Target="../media/image94.wmf"/><Relationship Id="rId1" Type="http://schemas.openxmlformats.org/officeDocument/2006/relationships/oleObject" Target="../embeddings/oleObject42.bin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0.png"/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4.jpeg"/><Relationship Id="rId4" Type="http://schemas.openxmlformats.org/officeDocument/2006/relationships/image" Target="../media/image103.png"/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8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10.png"/><Relationship Id="rId2" Type="http://schemas.openxmlformats.org/officeDocument/2006/relationships/image" Target="../media/image5.GIF"/><Relationship Id="rId1" Type="http://schemas.openxmlformats.org/officeDocument/2006/relationships/image" Target="../media/image10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17.png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8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7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0.wmf"/><Relationship Id="rId3" Type="http://schemas.openxmlformats.org/officeDocument/2006/relationships/oleObject" Target="../embeddings/oleObject45.bin"/><Relationship Id="rId2" Type="http://schemas.openxmlformats.org/officeDocument/2006/relationships/image" Target="../media/image119.wmf"/><Relationship Id="rId1" Type="http://schemas.openxmlformats.org/officeDocument/2006/relationships/oleObject" Target="../embeddings/oleObject44.bin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24.wmf"/><Relationship Id="rId7" Type="http://schemas.openxmlformats.org/officeDocument/2006/relationships/oleObject" Target="../embeddings/oleObject49.bin"/><Relationship Id="rId6" Type="http://schemas.openxmlformats.org/officeDocument/2006/relationships/image" Target="../media/image123.w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122.wmf"/><Relationship Id="rId3" Type="http://schemas.openxmlformats.org/officeDocument/2006/relationships/oleObject" Target="../embeddings/oleObject47.bin"/><Relationship Id="rId2" Type="http://schemas.openxmlformats.org/officeDocument/2006/relationships/image" Target="../media/image121.wmf"/><Relationship Id="rId10" Type="http://schemas.openxmlformats.org/officeDocument/2006/relationships/vmlDrawing" Target="../drawings/vmlDrawing8.vml"/><Relationship Id="rId1" Type="http://schemas.openxmlformats.org/officeDocument/2006/relationships/oleObject" Target="../embeddings/oleObject46.bin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4.bin"/><Relationship Id="rId8" Type="http://schemas.openxmlformats.org/officeDocument/2006/relationships/image" Target="../media/image128.wmf"/><Relationship Id="rId7" Type="http://schemas.openxmlformats.org/officeDocument/2006/relationships/oleObject" Target="../embeddings/oleObject53.bin"/><Relationship Id="rId6" Type="http://schemas.openxmlformats.org/officeDocument/2006/relationships/image" Target="../media/image127.wmf"/><Relationship Id="rId5" Type="http://schemas.openxmlformats.org/officeDocument/2006/relationships/oleObject" Target="../embeddings/oleObject52.bin"/><Relationship Id="rId4" Type="http://schemas.openxmlformats.org/officeDocument/2006/relationships/image" Target="../media/image126.wmf"/><Relationship Id="rId3" Type="http://schemas.openxmlformats.org/officeDocument/2006/relationships/oleObject" Target="../embeddings/oleObject51.bin"/><Relationship Id="rId2" Type="http://schemas.openxmlformats.org/officeDocument/2006/relationships/image" Target="../media/image125.wmf"/><Relationship Id="rId18" Type="http://schemas.openxmlformats.org/officeDocument/2006/relationships/vmlDrawing" Target="../drawings/vmlDrawing9.v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132.wmf"/><Relationship Id="rId15" Type="http://schemas.openxmlformats.org/officeDocument/2006/relationships/oleObject" Target="../embeddings/oleObject57.bin"/><Relationship Id="rId14" Type="http://schemas.openxmlformats.org/officeDocument/2006/relationships/image" Target="../media/image131.wmf"/><Relationship Id="rId13" Type="http://schemas.openxmlformats.org/officeDocument/2006/relationships/oleObject" Target="../embeddings/oleObject56.bin"/><Relationship Id="rId12" Type="http://schemas.openxmlformats.org/officeDocument/2006/relationships/image" Target="../media/image130.wmf"/><Relationship Id="rId11" Type="http://schemas.openxmlformats.org/officeDocument/2006/relationships/oleObject" Target="../embeddings/oleObject55.bin"/><Relationship Id="rId10" Type="http://schemas.openxmlformats.org/officeDocument/2006/relationships/image" Target="../media/image129.wmf"/><Relationship Id="rId1" Type="http://schemas.openxmlformats.org/officeDocument/2006/relationships/oleObject" Target="../embeddings/oleObject50.bin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3.wmf"/><Relationship Id="rId1" Type="http://schemas.openxmlformats.org/officeDocument/2006/relationships/oleObject" Target="../embeddings/oleObject58.bin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1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5.wmf"/><Relationship Id="rId3" Type="http://schemas.openxmlformats.org/officeDocument/2006/relationships/oleObject" Target="../embeddings/oleObject60.bin"/><Relationship Id="rId2" Type="http://schemas.openxmlformats.org/officeDocument/2006/relationships/image" Target="../media/image134.wmf"/><Relationship Id="rId1" Type="http://schemas.openxmlformats.org/officeDocument/2006/relationships/oleObject" Target="../embeddings/oleObject59.bin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2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6.wmf"/><Relationship Id="rId1" Type="http://schemas.openxmlformats.org/officeDocument/2006/relationships/oleObject" Target="../embeddings/oleObject61.bin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3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8.wmf"/><Relationship Id="rId3" Type="http://schemas.openxmlformats.org/officeDocument/2006/relationships/oleObject" Target="../embeddings/oleObject63.bin"/><Relationship Id="rId2" Type="http://schemas.openxmlformats.org/officeDocument/2006/relationships/image" Target="../media/image137.wmf"/><Relationship Id="rId1" Type="http://schemas.openxmlformats.org/officeDocument/2006/relationships/oleObject" Target="../embeddings/oleObject62.bin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4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9.wmf"/><Relationship Id="rId1" Type="http://schemas.openxmlformats.org/officeDocument/2006/relationships/oleObject" Target="../embeddings/oleObject64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5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42.wmf"/><Relationship Id="rId5" Type="http://schemas.openxmlformats.org/officeDocument/2006/relationships/oleObject" Target="../embeddings/oleObject67.bin"/><Relationship Id="rId4" Type="http://schemas.openxmlformats.org/officeDocument/2006/relationships/image" Target="../media/image141.wmf"/><Relationship Id="rId3" Type="http://schemas.openxmlformats.org/officeDocument/2006/relationships/oleObject" Target="../embeddings/oleObject66.bin"/><Relationship Id="rId2" Type="http://schemas.openxmlformats.org/officeDocument/2006/relationships/image" Target="../media/image140.wmf"/><Relationship Id="rId1" Type="http://schemas.openxmlformats.org/officeDocument/2006/relationships/oleObject" Target="../embeddings/oleObject65.bin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6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4.wmf"/><Relationship Id="rId3" Type="http://schemas.openxmlformats.org/officeDocument/2006/relationships/oleObject" Target="../embeddings/oleObject69.bin"/><Relationship Id="rId2" Type="http://schemas.openxmlformats.org/officeDocument/2006/relationships/image" Target="../media/image143.wmf"/><Relationship Id="rId1" Type="http://schemas.openxmlformats.org/officeDocument/2006/relationships/oleObject" Target="../embeddings/oleObject68.bin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7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6.wmf"/><Relationship Id="rId3" Type="http://schemas.openxmlformats.org/officeDocument/2006/relationships/oleObject" Target="../embeddings/oleObject71.bin"/><Relationship Id="rId2" Type="http://schemas.openxmlformats.org/officeDocument/2006/relationships/image" Target="../media/image145.wmf"/><Relationship Id="rId1" Type="http://schemas.openxmlformats.org/officeDocument/2006/relationships/oleObject" Target="../embeddings/oleObject70.bin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8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8.wmf"/><Relationship Id="rId3" Type="http://schemas.openxmlformats.org/officeDocument/2006/relationships/oleObject" Target="../embeddings/oleObject73.bin"/><Relationship Id="rId2" Type="http://schemas.openxmlformats.org/officeDocument/2006/relationships/image" Target="../media/image147.wmf"/><Relationship Id="rId1" Type="http://schemas.openxmlformats.org/officeDocument/2006/relationships/oleObject" Target="../embeddings/oleObject72.bin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9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0.wmf"/><Relationship Id="rId3" Type="http://schemas.openxmlformats.org/officeDocument/2006/relationships/oleObject" Target="../embeddings/oleObject75.bin"/><Relationship Id="rId2" Type="http://schemas.openxmlformats.org/officeDocument/2006/relationships/image" Target="../media/image149.wmf"/><Relationship Id="rId1" Type="http://schemas.openxmlformats.org/officeDocument/2006/relationships/oleObject" Target="../embeddings/oleObject74.bin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0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1.wmf"/><Relationship Id="rId1" Type="http://schemas.openxmlformats.org/officeDocument/2006/relationships/oleObject" Target="../embeddings/oleObject76.bin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2.wmf"/><Relationship Id="rId1" Type="http://schemas.openxmlformats.org/officeDocument/2006/relationships/oleObject" Target="../embeddings/oleObject77.bin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2.bin"/><Relationship Id="rId8" Type="http://schemas.openxmlformats.org/officeDocument/2006/relationships/image" Target="../media/image156.wmf"/><Relationship Id="rId7" Type="http://schemas.openxmlformats.org/officeDocument/2006/relationships/oleObject" Target="../embeddings/oleObject81.bin"/><Relationship Id="rId6" Type="http://schemas.openxmlformats.org/officeDocument/2006/relationships/image" Target="../media/image155.wmf"/><Relationship Id="rId5" Type="http://schemas.openxmlformats.org/officeDocument/2006/relationships/oleObject" Target="../embeddings/oleObject80.bin"/><Relationship Id="rId4" Type="http://schemas.openxmlformats.org/officeDocument/2006/relationships/image" Target="../media/image154.wmf"/><Relationship Id="rId3" Type="http://schemas.openxmlformats.org/officeDocument/2006/relationships/oleObject" Target="../embeddings/oleObject79.bin"/><Relationship Id="rId2" Type="http://schemas.openxmlformats.org/officeDocument/2006/relationships/image" Target="../media/image153.wmf"/><Relationship Id="rId12" Type="http://schemas.openxmlformats.org/officeDocument/2006/relationships/vmlDrawing" Target="../drawings/vmlDrawing22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57.wmf"/><Relationship Id="rId1" Type="http://schemas.openxmlformats.org/officeDocument/2006/relationships/oleObject" Target="../embeddings/oleObject78.bin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3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9.wmf"/><Relationship Id="rId3" Type="http://schemas.openxmlformats.org/officeDocument/2006/relationships/oleObject" Target="../embeddings/oleObject84.bin"/><Relationship Id="rId2" Type="http://schemas.openxmlformats.org/officeDocument/2006/relationships/image" Target="../media/image158.wmf"/><Relationship Id="rId1" Type="http://schemas.openxmlformats.org/officeDocument/2006/relationships/oleObject" Target="../embeddings/oleObject83.bin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9.bin"/><Relationship Id="rId8" Type="http://schemas.openxmlformats.org/officeDocument/2006/relationships/image" Target="../media/image156.wmf"/><Relationship Id="rId7" Type="http://schemas.openxmlformats.org/officeDocument/2006/relationships/oleObject" Target="../embeddings/oleObject88.bin"/><Relationship Id="rId6" Type="http://schemas.openxmlformats.org/officeDocument/2006/relationships/image" Target="../media/image161.wmf"/><Relationship Id="rId5" Type="http://schemas.openxmlformats.org/officeDocument/2006/relationships/oleObject" Target="../embeddings/oleObject87.bin"/><Relationship Id="rId4" Type="http://schemas.openxmlformats.org/officeDocument/2006/relationships/image" Target="../media/image160.wmf"/><Relationship Id="rId3" Type="http://schemas.openxmlformats.org/officeDocument/2006/relationships/oleObject" Target="../embeddings/oleObject86.bin"/><Relationship Id="rId2" Type="http://schemas.openxmlformats.org/officeDocument/2006/relationships/image" Target="../media/image153.wmf"/><Relationship Id="rId12" Type="http://schemas.openxmlformats.org/officeDocument/2006/relationships/vmlDrawing" Target="../drawings/vmlDrawing24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57.wmf"/><Relationship Id="rId1" Type="http://schemas.openxmlformats.org/officeDocument/2006/relationships/oleObject" Target="../embeddings/oleObject85.bin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24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23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2.wmf"/><Relationship Id="rId3" Type="http://schemas.openxmlformats.org/officeDocument/2006/relationships/oleObject" Target="../embeddings/oleObject2.bin"/><Relationship Id="rId20" Type="http://schemas.openxmlformats.org/officeDocument/2006/relationships/vmlDrawing" Target="../drawings/vmlDrawing1.vml"/><Relationship Id="rId2" Type="http://schemas.openxmlformats.org/officeDocument/2006/relationships/image" Target="../media/image21.wmf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29.wmf"/><Relationship Id="rId17" Type="http://schemas.openxmlformats.org/officeDocument/2006/relationships/oleObject" Target="../embeddings/oleObject9.bin"/><Relationship Id="rId16" Type="http://schemas.openxmlformats.org/officeDocument/2006/relationships/image" Target="../media/image28.wmf"/><Relationship Id="rId15" Type="http://schemas.openxmlformats.org/officeDocument/2006/relationships/oleObject" Target="../embeddings/oleObject8.bin"/><Relationship Id="rId14" Type="http://schemas.openxmlformats.org/officeDocument/2006/relationships/image" Target="../media/image27.wmf"/><Relationship Id="rId13" Type="http://schemas.openxmlformats.org/officeDocument/2006/relationships/oleObject" Target="../embeddings/oleObject7.bin"/><Relationship Id="rId12" Type="http://schemas.openxmlformats.org/officeDocument/2006/relationships/image" Target="../media/image26.wmf"/><Relationship Id="rId11" Type="http://schemas.openxmlformats.org/officeDocument/2006/relationships/oleObject" Target="../embeddings/oleObject6.bin"/><Relationship Id="rId10" Type="http://schemas.openxmlformats.org/officeDocument/2006/relationships/image" Target="../media/image25.wmf"/><Relationship Id="rId1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4.bin"/><Relationship Id="rId8" Type="http://schemas.openxmlformats.org/officeDocument/2006/relationships/image" Target="../media/image33.wmf"/><Relationship Id="rId7" Type="http://schemas.openxmlformats.org/officeDocument/2006/relationships/oleObject" Target="../embeddings/oleObject13.bin"/><Relationship Id="rId6" Type="http://schemas.openxmlformats.org/officeDocument/2006/relationships/image" Target="../media/image32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31.wmf"/><Relationship Id="rId3" Type="http://schemas.openxmlformats.org/officeDocument/2006/relationships/oleObject" Target="../embeddings/oleObject11.bin"/><Relationship Id="rId24" Type="http://schemas.openxmlformats.org/officeDocument/2006/relationships/vmlDrawing" Target="../drawings/vmlDrawing2.vml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40.wmf"/><Relationship Id="rId21" Type="http://schemas.openxmlformats.org/officeDocument/2006/relationships/oleObject" Target="../embeddings/oleObject20.bin"/><Relationship Id="rId20" Type="http://schemas.openxmlformats.org/officeDocument/2006/relationships/image" Target="../media/image39.wmf"/><Relationship Id="rId2" Type="http://schemas.openxmlformats.org/officeDocument/2006/relationships/image" Target="../media/image21.wmf"/><Relationship Id="rId19" Type="http://schemas.openxmlformats.org/officeDocument/2006/relationships/oleObject" Target="../embeddings/oleObject19.bin"/><Relationship Id="rId18" Type="http://schemas.openxmlformats.org/officeDocument/2006/relationships/image" Target="../media/image38.wmf"/><Relationship Id="rId17" Type="http://schemas.openxmlformats.org/officeDocument/2006/relationships/oleObject" Target="../embeddings/oleObject18.bin"/><Relationship Id="rId16" Type="http://schemas.openxmlformats.org/officeDocument/2006/relationships/image" Target="../media/image37.wmf"/><Relationship Id="rId15" Type="http://schemas.openxmlformats.org/officeDocument/2006/relationships/oleObject" Target="../embeddings/oleObject17.bin"/><Relationship Id="rId14" Type="http://schemas.openxmlformats.org/officeDocument/2006/relationships/image" Target="../media/image36.wmf"/><Relationship Id="rId13" Type="http://schemas.openxmlformats.org/officeDocument/2006/relationships/oleObject" Target="../embeddings/oleObject16.bin"/><Relationship Id="rId12" Type="http://schemas.openxmlformats.org/officeDocument/2006/relationships/image" Target="../media/image35.wmf"/><Relationship Id="rId11" Type="http://schemas.openxmlformats.org/officeDocument/2006/relationships/oleObject" Target="../embeddings/oleObject15.bin"/><Relationship Id="rId10" Type="http://schemas.openxmlformats.org/officeDocument/2006/relationships/image" Target="../media/image34.wmf"/><Relationship Id="rId1" Type="http://schemas.openxmlformats.org/officeDocument/2006/relationships/oleObject" Target="../embeddings/oleObject10.bin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png"/><Relationship Id="rId8" Type="http://schemas.openxmlformats.org/officeDocument/2006/relationships/image" Target="../media/image44.wmf"/><Relationship Id="rId7" Type="http://schemas.openxmlformats.org/officeDocument/2006/relationships/oleObject" Target="../embeddings/oleObject24.bin"/><Relationship Id="rId6" Type="http://schemas.openxmlformats.org/officeDocument/2006/relationships/image" Target="../media/image43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42.wmf"/><Relationship Id="rId3" Type="http://schemas.openxmlformats.org/officeDocument/2006/relationships/oleObject" Target="../embeddings/oleObject22.bin"/><Relationship Id="rId2" Type="http://schemas.openxmlformats.org/officeDocument/2006/relationships/image" Target="../media/image41.wmf"/><Relationship Id="rId12" Type="http://schemas.openxmlformats.org/officeDocument/2006/relationships/vmlDrawing" Target="../drawings/vmlDrawing3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46.png"/><Relationship Id="rId1" Type="http://schemas.openxmlformats.org/officeDocument/2006/relationships/oleObject" Target="../embeddings/oleObject2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最优化技术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                                </a:t>
            </a:r>
            <a:endParaRPr lang="en-US" altLang="zh-CN" dirty="0"/>
          </a:p>
          <a:p>
            <a:r>
              <a:rPr lang="en-US" altLang="zh-CN" dirty="0"/>
              <a:t>                                   </a:t>
            </a:r>
            <a:r>
              <a:rPr lang="zh-CN" altLang="en-US" dirty="0"/>
              <a:t>重庆大学计算机学院</a:t>
            </a:r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Min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2041812" y="1437303"/>
                <a:ext cx="2550969" cy="5589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altLang="zh-CN" dirty="0"/>
                  <a:t>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𝑥𝑘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)</a:t>
                </a:r>
              </a:p>
              <a:p>
                <a:r>
                  <a:rPr lang="en-US" altLang="zh-CN" dirty="0"/>
                  <a:t>=min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812" y="1437303"/>
                <a:ext cx="2550969" cy="558936"/>
              </a:xfrm>
              <a:prstGeom prst="rect">
                <a:avLst/>
              </a:prstGeom>
              <a:blipFill rotWithShape="0">
                <a:blip r:embed="rId1"/>
                <a:stretch>
                  <a:fillRect l="-5742" t="-13187" b="-25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1920193" y="2954339"/>
                <a:ext cx="3768019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zh-CN" dirty="0"/>
                          <m:t>−</m:t>
                        </m:r>
                        <m:r>
                          <m:rPr>
                            <m:sty m:val="p"/>
                          </m:rPr>
                          <a:rPr lang="el-GR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 baseline="300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altLang="zh-CN" b="0" i="1" baseline="30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 baseline="30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altLang="zh-CN" dirty="0"/>
                  <a:t>=0</a:t>
                </a:r>
                <a:endParaRPr lang="zh-CN" altLang="en-US" dirty="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193" y="2954339"/>
                <a:ext cx="3768019" cy="414537"/>
              </a:xfrm>
              <a:prstGeom prst="rect">
                <a:avLst/>
              </a:prstGeom>
              <a:blipFill rotWithShape="0">
                <a:blip r:embed="rId2"/>
                <a:stretch>
                  <a:fillRect l="-2265" t="-1471" r="-2751" b="-17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grpSp>
        <p:nvGrpSpPr>
          <p:cNvPr id="8" name="组合 7"/>
          <p:cNvGrpSpPr/>
          <p:nvPr/>
        </p:nvGrpSpPr>
        <p:grpSpPr>
          <a:xfrm>
            <a:off x="3138055" y="788503"/>
            <a:ext cx="3887343" cy="369332"/>
            <a:chOff x="3138055" y="788503"/>
            <a:chExt cx="3887343" cy="369332"/>
          </a:xfrm>
        </p:grpSpPr>
        <p:sp>
          <p:nvSpPr>
            <p:cNvPr id="6" name="矩形 5"/>
            <p:cNvSpPr/>
            <p:nvPr/>
          </p:nvSpPr>
          <p:spPr>
            <a:xfrm>
              <a:off x="3138055" y="841664"/>
              <a:ext cx="1122218" cy="2819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763240" y="788503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此处是复合函数求导</a:t>
              </a:r>
              <a:endParaRPr lang="zh-CN" altLang="en-US" dirty="0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800890" y="4086489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2060"/>
                </a:solidFill>
              </a:rPr>
              <a:t>从以上可知，</a:t>
            </a:r>
            <a:r>
              <a:rPr lang="zh-CN" altLang="en-US" sz="2400" dirty="0">
                <a:solidFill>
                  <a:srgbClr val="FF0000"/>
                </a:solidFill>
              </a:rPr>
              <a:t>当前梯度方向与前一个点梯度方向互相垂直</a:t>
            </a:r>
            <a:r>
              <a:rPr lang="zh-CN" altLang="en-US" sz="2400" dirty="0">
                <a:solidFill>
                  <a:srgbClr val="002060"/>
                </a:solidFill>
              </a:rPr>
              <a:t>。</a:t>
            </a:r>
            <a:endParaRPr lang="zh-CN" altLang="en-US" sz="2400" dirty="0">
              <a:solidFill>
                <a:srgbClr val="00206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20193" y="4841726"/>
            <a:ext cx="7782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2060"/>
                </a:solidFill>
              </a:rPr>
              <a:t>也就是说：用梯度法迭代时，向最小点逼近的路线是一个曲折的阶梯路线，越接近最小点，阶梯越小，速度越慢。</a:t>
            </a:r>
            <a:endParaRPr lang="zh-CN" altLang="en-US" sz="24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1614616" y="2088348"/>
                <a:ext cx="73836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根据一元函数极值的必要条件，要使上面函数具有最小值，则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616" y="2088348"/>
                <a:ext cx="738368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743" t="-15000" b="-2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4071961" y="401506"/>
                <a:ext cx="1822358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dirty="0">
                    <a:ea typeface="Cambria Math" panose="02040503050406030204" pitchFamily="18" charset="0"/>
                  </a:rPr>
                  <a:t>令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m:rPr>
                        <m:nor/>
                      </m:rPr>
                      <a:rPr lang="en-US" altLang="zh-CN" dirty="0"/>
                      <m:t>−</m:t>
                    </m:r>
                    <m:r>
                      <m:rPr>
                        <m:sty m:val="p"/>
                      </m:rPr>
                      <a:rPr lang="el-GR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 baseline="30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961" y="401506"/>
                <a:ext cx="1822358" cy="281937"/>
              </a:xfrm>
              <a:prstGeom prst="rect">
                <a:avLst/>
              </a:prstGeom>
              <a:blipFill rotWithShape="0">
                <a:blip r:embed="rId4"/>
                <a:stretch>
                  <a:fillRect l="-8027" t="-34783" b="-413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2041812" y="831078"/>
                <a:ext cx="2550969" cy="2819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altLang="zh-CN" dirty="0"/>
                  <a:t>)=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altLang="zh-CN" dirty="0"/>
                  <a:t>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𝑥𝑘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812" y="831078"/>
                <a:ext cx="2550969" cy="281937"/>
              </a:xfrm>
              <a:prstGeom prst="rect">
                <a:avLst/>
              </a:prstGeom>
              <a:blipFill rotWithShape="0">
                <a:blip r:embed="rId5"/>
                <a:stretch>
                  <a:fillRect l="-4306" t="-25532" b="-489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1953432" y="3532746"/>
                <a:ext cx="3271473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即：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en-US" altLang="zh-CN" b="0" i="1" baseline="30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 baseline="30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altLang="zh-CN" dirty="0"/>
                  <a:t>=0</a:t>
                </a:r>
                <a:endParaRPr lang="zh-CN" altLang="en-US" dirty="0"/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432" y="3532746"/>
                <a:ext cx="3271473" cy="312650"/>
              </a:xfrm>
              <a:prstGeom prst="rect">
                <a:avLst/>
              </a:prstGeom>
              <a:blipFill rotWithShape="0">
                <a:blip r:embed="rId6"/>
                <a:stretch>
                  <a:fillRect l="-3166" t="-17647" r="-3538" b="-41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10" grpId="1"/>
      <p:bldP spid="12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18456"/>
            <a:ext cx="10170226" cy="557546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梯度下降法的优化思想：用当前位置</a:t>
            </a:r>
            <a:r>
              <a:rPr lang="zh-CN" altLang="en-US" sz="2400" b="1" dirty="0">
                <a:solidFill>
                  <a:srgbClr val="002060"/>
                </a:solidFill>
              </a:rPr>
              <a:t>负梯度方向</a:t>
            </a:r>
            <a:r>
              <a:rPr lang="zh-CN" altLang="en-US" sz="2400" dirty="0"/>
              <a:t>作为搜索方向，因为该方向为当前位置的最快下降方向，所以也被称为是”最速下降法“。最速下降法越接近目标值，步长越小，前进越慢。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梯度下降法的搜索迭代示意图如下图所示：</a:t>
            </a:r>
            <a:endParaRPr lang="zh-CN" altLang="en-US" sz="24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  <a:r>
              <a:rPr lang="en-US" altLang="zh-CN" dirty="0"/>
              <a:t>-</a:t>
            </a:r>
            <a:r>
              <a:rPr lang="zh-CN" altLang="en-US" dirty="0"/>
              <a:t>思想</a:t>
            </a:r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209" y="3448959"/>
            <a:ext cx="3703330" cy="2844962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  <a:endParaRPr lang="zh-CN" alt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013406" y="616745"/>
            <a:ext cx="9502194" cy="41391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96750" tIns="0" rIns="0" bIns="258681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Helvetica Neue"/>
              </a:rPr>
              <a:t>欲求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Helvetica Neue"/>
              </a:rPr>
              <a:t>单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Helvetica Neue"/>
              </a:rPr>
              <a:t>元函数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th-italic"/>
              </a:rPr>
              <a:t>f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in"/>
              </a:rPr>
              <a:t>(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in"/>
              </a:rPr>
              <a:t>)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Helvetica Neue"/>
              </a:rPr>
              <a:t> 的最小值，可以采用如下步骤：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inherit"/>
              </a:rPr>
              <a:t>给定初始值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zh-CN" altLang="zh-CN" sz="2400" b="0" i="0" u="none" strike="noStrike" cap="none" normalizeH="0" baseline="-2500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in"/>
              </a:rPr>
              <a:t>0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inherit"/>
              </a:rPr>
              <a:t>。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rgbClr val="373737"/>
              </a:solidFill>
              <a:effectLst/>
              <a:latin typeface="Arial" panose="020B0604020202020204" pitchFamily="34" charset="0"/>
              <a:ea typeface="inherit"/>
            </a:endParaRPr>
          </a:p>
          <a:p>
            <a:pPr marL="0" lvl="0" indent="0">
              <a:lnSpc>
                <a:spcPct val="150000"/>
              </a:lnSpc>
              <a:buFontTx/>
              <a:buAutoNum type="arabicPeriod" startAt="2"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inherit"/>
              </a:rPr>
              <a:t>按照如下方式“下山”：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zh-CN" altLang="zh-CN" sz="2400" b="0" i="0" u="none" strike="noStrike" cap="none" normalizeH="0" baseline="-2500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th-italic"/>
              </a:rPr>
              <a:t>i</a:t>
            </a:r>
            <a:r>
              <a:rPr kumimoji="0" lang="zh-CN" altLang="zh-CN" sz="2400" b="0" i="0" u="none" strike="noStrike" cap="none" normalizeH="0" baseline="-2500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in"/>
              </a:rPr>
              <a:t>+1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in"/>
              </a:rPr>
              <a:t>=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zh-CN" altLang="zh-CN" sz="2400" b="0" i="0" u="none" strike="noStrike" cap="none" normalizeH="0" baseline="-2500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th-italic"/>
              </a:rPr>
              <a:t>i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in"/>
              </a:rPr>
              <a:t>−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th-italic"/>
              </a:rPr>
              <a:t>α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in"/>
              </a:rPr>
              <a:t>∇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in"/>
              </a:rPr>
              <a:t>f(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zh-CN" altLang="zh-CN" sz="2400" b="0" i="0" u="none" strike="noStrike" cap="none" normalizeH="0" baseline="-2500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th-italic"/>
              </a:rPr>
              <a:t>i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th-italic"/>
              </a:rPr>
              <a:t>)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inherit"/>
              </a:rPr>
              <a:t> 。其中</a:t>
            </a:r>
            <a:r>
              <a:rPr lang="en-US" altLang="zh-CN" sz="2400" dirty="0">
                <a:solidFill>
                  <a:srgbClr val="373737"/>
                </a:solidFill>
                <a:ea typeface="MathJax_Math-italic"/>
              </a:rPr>
              <a:t>α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in"/>
              </a:rPr>
              <a:t>&gt;0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inherit"/>
              </a:rPr>
              <a:t>，在机器学习领域，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th-italic"/>
              </a:rPr>
              <a:t>α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inherit"/>
              </a:rPr>
              <a:t>也被称之为学习率(learning rate)。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rgbClr val="373737"/>
              </a:solidFill>
              <a:effectLst/>
              <a:latin typeface="Arial" panose="020B0604020202020204" pitchFamily="34" charset="0"/>
              <a:ea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inherit"/>
              </a:rPr>
              <a:t>直到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inherit"/>
              </a:rPr>
              <a:t> 满足收敛条件为止。如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in"/>
              </a:rPr>
              <a:t>∥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th-italic"/>
              </a:rPr>
              <a:t>f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in"/>
              </a:rPr>
              <a:t>(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zh-CN" altLang="zh-CN" sz="2400" b="0" i="0" u="none" strike="noStrike" cap="none" normalizeH="0" baseline="-2500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th-italic"/>
              </a:rPr>
              <a:t>i</a:t>
            </a:r>
            <a:r>
              <a:rPr kumimoji="0" lang="zh-CN" altLang="zh-CN" sz="2400" b="0" i="0" u="none" strike="noStrike" cap="none" normalizeH="0" baseline="-2500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in"/>
              </a:rPr>
              <a:t>+1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in"/>
              </a:rPr>
              <a:t>)–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th-italic"/>
              </a:rPr>
              <a:t>f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in"/>
              </a:rPr>
              <a:t>(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zh-CN" altLang="zh-CN" sz="2400" b="0" i="0" u="none" strike="noStrike" cap="none" normalizeH="0" baseline="-2500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th-italic"/>
              </a:rPr>
              <a:t>i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in"/>
              </a:rPr>
              <a:t>)∥&lt;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th-italic"/>
              </a:rPr>
              <a:t>ϵ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inherit"/>
              </a:rPr>
              <a:t>或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in"/>
              </a:rPr>
              <a:t>||∇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in"/>
              </a:rPr>
              <a:t>f(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zh-CN" altLang="zh-CN" sz="2400" b="0" i="0" u="none" strike="noStrike" cap="none" normalizeH="0" baseline="-2500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th-italic"/>
              </a:rPr>
              <a:t>i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th-italic"/>
              </a:rPr>
              <a:t>)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in"/>
              </a:rPr>
              <a:t>||≈0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inherit"/>
              </a:rPr>
              <a:t>。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373737"/>
              </a:solidFill>
              <a:effectLst/>
              <a:latin typeface="Arial" panose="020B0604020202020204" pitchFamily="34" charset="0"/>
              <a:ea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2400" dirty="0">
                <a:solidFill>
                  <a:srgbClr val="373737"/>
                </a:solidFill>
                <a:ea typeface="Helvetica Neue"/>
              </a:rPr>
              <a:t>证明：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rgbClr val="373737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291" y="3322913"/>
            <a:ext cx="6826974" cy="353508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759248" y="5780689"/>
            <a:ext cx="494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&lt;0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1480" y="718457"/>
            <a:ext cx="4989040" cy="54605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单变量实例：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2400" dirty="0"/>
              <a:t>   目标函数：                                 </a:t>
            </a:r>
            <a:endParaRPr lang="zh-CN" altLang="en-US" sz="2400" dirty="0"/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1301856" y="1818226"/>
            <a:ext cx="2579255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解：函数导数：</a:t>
            </a:r>
            <a:endParaRPr lang="en-US" altLang="zh-CN" sz="24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</a:rPr>
              <a:t>        </a:t>
            </a:r>
            <a:r>
              <a:rPr lang="zh-CN" altLang="en-US" sz="2400" b="1" dirty="0">
                <a:latin typeface="Times New Roman" panose="02020603050405020304" pitchFamily="18" charset="0"/>
              </a:rPr>
              <a:t>初始化：</a:t>
            </a:r>
            <a:endParaRPr lang="en-US" altLang="zh-CN" sz="24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</a:rPr>
              <a:t>        </a:t>
            </a:r>
            <a:r>
              <a:rPr lang="zh-CN" altLang="en-US" sz="2400" b="1" dirty="0">
                <a:latin typeface="Times New Roman" panose="02020603050405020304" pitchFamily="18" charset="0"/>
              </a:rPr>
              <a:t>学习率设置：</a:t>
            </a:r>
            <a:endParaRPr lang="en-US" altLang="zh-CN" sz="24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</a:rPr>
              <a:t>        </a:t>
            </a:r>
            <a:r>
              <a:rPr lang="zh-CN" altLang="en-US" sz="2400" b="1" dirty="0">
                <a:latin typeface="Times New Roman" panose="02020603050405020304" pitchFamily="18" charset="0"/>
              </a:rPr>
              <a:t>迭代过程：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810" y="1250500"/>
            <a:ext cx="1398443" cy="39485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864" y="1842714"/>
            <a:ext cx="1638300" cy="419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666" y="2402438"/>
            <a:ext cx="1019175" cy="4286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633" y="2948833"/>
            <a:ext cx="1238250" cy="3238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310" y="1168827"/>
            <a:ext cx="5217968" cy="47652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253" y="3509703"/>
            <a:ext cx="2221057" cy="31176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613" y="2095724"/>
            <a:ext cx="4104187" cy="3957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多变量实例：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732" y="1386753"/>
            <a:ext cx="1943100" cy="447675"/>
          </a:xfrm>
          <a:prstGeom prst="rect">
            <a:avLst/>
          </a:prstGeom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239510" y="2030370"/>
            <a:ext cx="2579255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解：函数梯度：</a:t>
            </a:r>
            <a:endParaRPr lang="en-US" altLang="zh-CN" sz="24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</a:rPr>
              <a:t>        </a:t>
            </a:r>
            <a:r>
              <a:rPr lang="zh-CN" altLang="en-US" sz="2400" b="1" dirty="0">
                <a:latin typeface="Times New Roman" panose="02020603050405020304" pitchFamily="18" charset="0"/>
              </a:rPr>
              <a:t>初始化：</a:t>
            </a:r>
            <a:endParaRPr lang="en-US" altLang="zh-CN" sz="24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</a:rPr>
              <a:t>        </a:t>
            </a:r>
            <a:r>
              <a:rPr lang="zh-CN" altLang="en-US" sz="2400" b="1" dirty="0">
                <a:latin typeface="Times New Roman" panose="02020603050405020304" pitchFamily="18" charset="0"/>
              </a:rPr>
              <a:t>学习率设置：</a:t>
            </a:r>
            <a:endParaRPr lang="en-US" altLang="zh-CN" sz="24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</a:rPr>
              <a:t>        </a:t>
            </a:r>
            <a:r>
              <a:rPr lang="zh-CN" altLang="en-US" sz="2400" b="1" dirty="0">
                <a:latin typeface="Times New Roman" panose="02020603050405020304" pitchFamily="18" charset="0"/>
              </a:rPr>
              <a:t>迭代过程：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312" y="2612533"/>
            <a:ext cx="1533525" cy="4667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328" y="3230880"/>
            <a:ext cx="1085850" cy="304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312" y="2100683"/>
            <a:ext cx="2524125" cy="4000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010" y="1076480"/>
            <a:ext cx="5217968" cy="47652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3846492" y="3868331"/>
                <a:ext cx="37867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4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ctrlPr>
                            <a:rPr lang="en-US" altLang="zh-CN" sz="2400" b="0" i="1" baseline="300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4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400" b="0" i="1" baseline="500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𝛼𝛻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492" y="3868331"/>
                <a:ext cx="3786760" cy="461665"/>
              </a:xfrm>
              <a:prstGeom prst="rect">
                <a:avLst/>
              </a:prstGeom>
              <a:blipFill rotWithShape="0">
                <a:blip r:embed="rId6"/>
                <a:stretch>
                  <a:fillRect t="-6667" b="-1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3794552" y="4534636"/>
                <a:ext cx="39712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4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zh-CN" sz="2400" b="0" i="1" baseline="300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4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2400" b="0" i="1" baseline="500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𝛼𝛻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552" y="4534636"/>
                <a:ext cx="3971222" cy="461665"/>
              </a:xfrm>
              <a:prstGeom prst="rect">
                <a:avLst/>
              </a:prstGeom>
              <a:blipFill rotWithShape="0">
                <a:blip r:embed="rId7"/>
                <a:stretch>
                  <a:fillRect t="-6579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2529137" y="5355799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问：迭代两次后的值为多少？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0" grpId="0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986" y="522515"/>
            <a:ext cx="5837482" cy="54950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27" y="740877"/>
            <a:ext cx="6229037" cy="57638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795" y="74485"/>
            <a:ext cx="1943100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093076" y="689043"/>
            <a:ext cx="10281746" cy="5458506"/>
          </a:xfrm>
        </p:spPr>
        <p:txBody>
          <a:bodyPr/>
          <a:lstStyle/>
          <a:p>
            <a:pPr marL="0" indent="0" algn="just">
              <a:buFontTx/>
              <a:buNone/>
            </a:pPr>
            <a:r>
              <a:rPr lang="zh-CN" altLang="en-US" dirty="0"/>
              <a:t>例：</a:t>
            </a:r>
            <a:r>
              <a:rPr lang="zh-CN" altLang="en-US" b="1" dirty="0">
                <a:latin typeface="Times New Roman" panose="02020603050405020304" pitchFamily="18" charset="0"/>
                <a:ea typeface="仿宋_GB2312" pitchFamily="49" charset="-122"/>
              </a:rPr>
              <a:t>用梯度法求下列无约束优化问题，已知函数</a:t>
            </a:r>
            <a:r>
              <a:rPr lang="en-US" altLang="zh-CN" b="1" i="1" dirty="0">
                <a:latin typeface="Times New Roman" panose="02020603050405020304" pitchFamily="18" charset="0"/>
                <a:ea typeface="仿宋_GB2312" pitchFamily="49" charset="-122"/>
              </a:rPr>
              <a:t>X</a:t>
            </a:r>
            <a:r>
              <a:rPr lang="en-US" altLang="zh-CN" b="1" i="1" baseline="30000" dirty="0">
                <a:latin typeface="Times New Roman" panose="02020603050405020304" pitchFamily="18" charset="0"/>
                <a:ea typeface="仿宋_GB2312" pitchFamily="49" charset="-122"/>
              </a:rPr>
              <a:t>(</a:t>
            </a:r>
            <a:r>
              <a:rPr lang="en-US" altLang="zh-CN" b="1" baseline="30000" dirty="0">
                <a:latin typeface="Times New Roman" panose="02020603050405020304" pitchFamily="18" charset="0"/>
                <a:ea typeface="仿宋_GB2312" pitchFamily="49" charset="-122"/>
              </a:rPr>
              <a:t>0)</a:t>
            </a:r>
            <a:r>
              <a:rPr lang="en-US" altLang="zh-CN" b="1" dirty="0">
                <a:latin typeface="Times New Roman" panose="02020603050405020304" pitchFamily="18" charset="0"/>
                <a:ea typeface="仿宋_GB2312" pitchFamily="49" charset="-122"/>
              </a:rPr>
              <a:t>=[1</a:t>
            </a:r>
            <a:r>
              <a:rPr lang="en-US" altLang="zh-CN" b="1" i="1" dirty="0"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仿宋_GB2312" pitchFamily="49" charset="-122"/>
              </a:rPr>
              <a:t>1]</a:t>
            </a:r>
            <a:r>
              <a:rPr lang="en-US" altLang="zh-CN" b="1" i="1" baseline="30000" dirty="0">
                <a:latin typeface="Times New Roman" panose="02020603050405020304" pitchFamily="18" charset="0"/>
                <a:ea typeface="仿宋_GB2312" pitchFamily="49" charset="-122"/>
              </a:rPr>
              <a:t>T</a:t>
            </a:r>
            <a:r>
              <a:rPr lang="en-US" altLang="zh-CN" b="1" dirty="0">
                <a:latin typeface="Times New Roman" panose="02020603050405020304" pitchFamily="18" charset="0"/>
                <a:ea typeface="仿宋_GB2312" pitchFamily="49" charset="-122"/>
              </a:rPr>
              <a:t>，ε＝0.1。</a:t>
            </a:r>
            <a:endParaRPr lang="en-US" altLang="zh-CN" b="1" dirty="0">
              <a:latin typeface="Times New Roman" panose="02020603050405020304" pitchFamily="18" charset="0"/>
              <a:ea typeface="仿宋_GB2312" pitchFamily="49" charset="-122"/>
            </a:endParaRPr>
          </a:p>
          <a:p>
            <a:pPr marL="0" indent="0" algn="just"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仿宋_GB2312" pitchFamily="49" charset="-122"/>
              </a:rPr>
              <a:t>  min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0" algn="just"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 解：1）第一次迭代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0" algn="just"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 求     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0" algn="just"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0" algn="just"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令     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0" algn="just"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则 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  <a:endParaRPr lang="zh-CN" altLang="en-US" dirty="0"/>
          </a:p>
        </p:txBody>
      </p:sp>
      <p:sp>
        <p:nvSpPr>
          <p:cNvPr id="4" name="Rectangle 3"/>
          <p:cNvSpPr>
            <a:spLocks noGrp="1" noChangeArrowheads="1"/>
          </p:cNvSpPr>
          <p:nvPr/>
        </p:nvSpPr>
        <p:spPr bwMode="auto">
          <a:xfrm>
            <a:off x="2552700" y="952500"/>
            <a:ext cx="70866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200" kern="1200">
                <a:solidFill>
                  <a:srgbClr val="01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000" kern="1200">
                <a:solidFill>
                  <a:srgbClr val="01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kern="1200">
                <a:solidFill>
                  <a:srgbClr val="01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 kern="1200">
                <a:solidFill>
                  <a:srgbClr val="01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400" kern="1200">
                <a:solidFill>
                  <a:srgbClr val="01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</a:pP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923" y="1610700"/>
            <a:ext cx="4267200" cy="49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30" y="2628713"/>
            <a:ext cx="36576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638" y="2619188"/>
            <a:ext cx="190500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674" y="3575813"/>
            <a:ext cx="319722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674" y="4442014"/>
            <a:ext cx="525780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1600336" y="5613652"/>
            <a:ext cx="8669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因为不知学习率</a:t>
            </a:r>
            <a:r>
              <a:rPr lang="en-US" altLang="zh-CN" sz="2400" dirty="0"/>
              <a:t>α</a:t>
            </a:r>
            <a:r>
              <a:rPr lang="zh-CN" altLang="en-US" sz="2400" dirty="0"/>
              <a:t>，需求取学习率（求取一维搜索的最佳步长）</a:t>
            </a:r>
            <a:endParaRPr lang="zh-CN" altLang="en-US" sz="2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5929241" y="3741009"/>
            <a:ext cx="24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2060"/>
                </a:solidFill>
              </a:rPr>
              <a:t>在</a:t>
            </a:r>
            <a:r>
              <a:rPr lang="en-US" altLang="zh-CN" dirty="0">
                <a:solidFill>
                  <a:srgbClr val="002060"/>
                </a:solidFill>
              </a:rPr>
              <a:t>x0</a:t>
            </a:r>
            <a:r>
              <a:rPr lang="zh-CN" altLang="en-US" dirty="0">
                <a:solidFill>
                  <a:srgbClr val="002060"/>
                </a:solidFill>
              </a:rPr>
              <a:t>处的最速下降方向</a:t>
            </a:r>
            <a:endParaRPr lang="zh-CN" altLang="en-US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17179" y="821614"/>
            <a:ext cx="10515600" cy="5458506"/>
          </a:xfrm>
        </p:spPr>
        <p:txBody>
          <a:bodyPr/>
          <a:lstStyle/>
          <a:p>
            <a:r>
              <a:rPr lang="en-US" altLang="zh-CN" dirty="0"/>
              <a:t>min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Object 17"/>
          <p:cNvGraphicFramePr>
            <a:graphicFrameLocks noChangeAspect="1"/>
          </p:cNvGraphicFramePr>
          <p:nvPr/>
        </p:nvGraphicFramePr>
        <p:xfrm>
          <a:off x="2052145" y="821614"/>
          <a:ext cx="7620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6" name="" r:id="rId1" imgW="4305300" imgH="228600" progId="Equation.3">
                  <p:embed/>
                </p:oleObj>
              </mc:Choice>
              <mc:Fallback>
                <p:oleObj name="" r:id="rId1" imgW="4305300" imgH="228600" progId="Equation.3">
                  <p:embed/>
                  <p:pic>
                    <p:nvPicPr>
                      <p:cNvPr id="0" name="图片 84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2145" y="821614"/>
                        <a:ext cx="76200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1549092" y="1887442"/>
            <a:ext cx="74174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宋体" panose="02010600030101010101" pitchFamily="2" charset="-122"/>
              </a:rPr>
              <a:t>对这种简单的一元函数，可以直接用解析法 求极小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值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6" name="Object 15"/>
          <p:cNvGraphicFramePr>
            <a:graphicFrameLocks noChangeAspect="1"/>
          </p:cNvGraphicFramePr>
          <p:nvPr/>
        </p:nvGraphicFramePr>
        <p:xfrm>
          <a:off x="1799765" y="2631401"/>
          <a:ext cx="7543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7" name="" r:id="rId3" imgW="3683000" imgH="203200" progId="Equation.3">
                  <p:embed/>
                </p:oleObj>
              </mc:Choice>
              <mc:Fallback>
                <p:oleObj name="" r:id="rId3" imgW="3683000" imgH="203200" progId="Equation.3">
                  <p:embed/>
                  <p:pic>
                    <p:nvPicPr>
                      <p:cNvPr id="0" name="图片 84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9765" y="2631401"/>
                        <a:ext cx="75438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4"/>
          <p:cNvGraphicFramePr>
            <a:graphicFrameLocks noChangeAspect="1"/>
          </p:cNvGraphicFramePr>
          <p:nvPr/>
        </p:nvGraphicFramePr>
        <p:xfrm>
          <a:off x="2182867" y="3387700"/>
          <a:ext cx="20574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8" name="" r:id="rId5" imgW="862965" imgH="393700" progId="Equation.3">
                  <p:embed/>
                </p:oleObj>
              </mc:Choice>
              <mc:Fallback>
                <p:oleObj name="" r:id="rId5" imgW="862965" imgH="393700" progId="Equation.3">
                  <p:embed/>
                  <p:pic>
                    <p:nvPicPr>
                      <p:cNvPr id="0" name="图片 84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2867" y="3387700"/>
                        <a:ext cx="205740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8647859" y="1291995"/>
                <a:ext cx="3403881" cy="635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/>
                  <a:t>求导公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式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：</m:t>
                    </m:r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num>
                      <m:den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</m:oMath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7859" y="1291995"/>
                <a:ext cx="3403881" cy="635367"/>
              </a:xfrm>
              <a:prstGeom prst="rect">
                <a:avLst/>
              </a:prstGeom>
              <a:blipFill rotWithShape="0">
                <a:blip r:embed="rId7"/>
                <a:stretch>
                  <a:fillRect l="-2867" b="-48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3121572" y="889225"/>
            <a:ext cx="977462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519317" y="834795"/>
            <a:ext cx="977462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1" name="Object 13"/>
          <p:cNvGraphicFramePr>
            <a:graphicFrameLocks noChangeAspect="1"/>
          </p:cNvGraphicFramePr>
          <p:nvPr/>
        </p:nvGraphicFramePr>
        <p:xfrm>
          <a:off x="4620479" y="3459469"/>
          <a:ext cx="1752600" cy="72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9" name="" r:id="rId8" imgW="812165" imgH="381000" progId="Equation.3">
                  <p:embed/>
                </p:oleObj>
              </mc:Choice>
              <mc:Fallback>
                <p:oleObj name="" r:id="rId8" imgW="812165" imgH="381000" progId="Equation.3">
                  <p:embed/>
                  <p:pic>
                    <p:nvPicPr>
                      <p:cNvPr id="0" name="图片 84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479" y="3459469"/>
                        <a:ext cx="1752600" cy="722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2"/>
          <p:cNvGraphicFramePr>
            <a:graphicFrameLocks noChangeAspect="1"/>
          </p:cNvGraphicFramePr>
          <p:nvPr/>
        </p:nvGraphicFramePr>
        <p:xfrm>
          <a:off x="6753291" y="3533877"/>
          <a:ext cx="18288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0" name="" r:id="rId10" imgW="951865" imgH="228600" progId="Equation.3">
                  <p:embed/>
                </p:oleObj>
              </mc:Choice>
              <mc:Fallback>
                <p:oleObj name="" r:id="rId10" imgW="951865" imgH="228600" progId="Equation.3">
                  <p:embed/>
                  <p:pic>
                    <p:nvPicPr>
                      <p:cNvPr id="0" name="图片 84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291" y="3533877"/>
                        <a:ext cx="1828800" cy="517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1"/>
          <p:cNvGraphicFramePr>
            <a:graphicFrameLocks noChangeAspect="1"/>
          </p:cNvGraphicFramePr>
          <p:nvPr/>
        </p:nvGraphicFramePr>
        <p:xfrm>
          <a:off x="2052145" y="4545968"/>
          <a:ext cx="5454026" cy="698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1" name="公式" r:id="rId12" imgW="49072800" imgH="7010400" progId="Equation.3">
                  <p:embed/>
                </p:oleObj>
              </mc:Choice>
              <mc:Fallback>
                <p:oleObj name="公式" r:id="rId12" imgW="49072800" imgH="7010400" progId="Equation.3">
                  <p:embed/>
                  <p:pic>
                    <p:nvPicPr>
                      <p:cNvPr id="0" name="图片 84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2145" y="4545968"/>
                        <a:ext cx="5454026" cy="69869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组合 16"/>
          <p:cNvGrpSpPr/>
          <p:nvPr/>
        </p:nvGrpSpPr>
        <p:grpSpPr>
          <a:xfrm>
            <a:off x="3920359" y="5150069"/>
            <a:ext cx="2548000" cy="796253"/>
            <a:chOff x="3920359" y="5150069"/>
            <a:chExt cx="2548000" cy="796253"/>
          </a:xfrm>
        </p:grpSpPr>
        <p:cxnSp>
          <p:nvCxnSpPr>
            <p:cNvPr id="15" name="直接箭头连接符 14"/>
            <p:cNvCxnSpPr/>
            <p:nvPr/>
          </p:nvCxnSpPr>
          <p:spPr>
            <a:xfrm>
              <a:off x="3920359" y="5150069"/>
              <a:ext cx="598958" cy="462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4525198" y="5576990"/>
              <a:ext cx="1943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梯度模 </a:t>
              </a:r>
              <a:r>
                <a:rPr lang="en-US" altLang="zh-CN" dirty="0"/>
                <a:t>/</a:t>
              </a:r>
              <a:r>
                <a:rPr lang="zh-CN" altLang="en-US" dirty="0"/>
                <a:t>梯度幅度</a:t>
              </a:r>
              <a:endParaRPr lang="zh-CN" altLang="en-US" dirty="0"/>
            </a:p>
          </p:txBody>
        </p:sp>
      </p:grpSp>
      <p:graphicFrame>
        <p:nvGraphicFramePr>
          <p:cNvPr id="18" name="Object 8"/>
          <p:cNvGraphicFramePr>
            <a:graphicFrameLocks noChangeAspect="1"/>
          </p:cNvGraphicFramePr>
          <p:nvPr/>
        </p:nvGraphicFramePr>
        <p:xfrm>
          <a:off x="8902700" y="3446463"/>
          <a:ext cx="21082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2" name="公式" r:id="rId14" imgW="25298400" imgH="9448800" progId="Equation.3">
                  <p:embed/>
                </p:oleObj>
              </mc:Choice>
              <mc:Fallback>
                <p:oleObj name="公式" r:id="rId14" imgW="25298400" imgH="9448800" progId="Equation.3">
                  <p:embed/>
                  <p:pic>
                    <p:nvPicPr>
                      <p:cNvPr id="0" name="图片 84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02700" y="3446463"/>
                        <a:ext cx="210820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组合 19"/>
          <p:cNvGrpSpPr/>
          <p:nvPr/>
        </p:nvGrpSpPr>
        <p:grpSpPr>
          <a:xfrm>
            <a:off x="1608777" y="5973405"/>
            <a:ext cx="7195275" cy="369332"/>
            <a:chOff x="1608777" y="5973405"/>
            <a:chExt cx="7195275" cy="369332"/>
          </a:xfrm>
        </p:grpSpPr>
        <p:sp>
          <p:nvSpPr>
            <p:cNvPr id="14" name="文本框 13"/>
            <p:cNvSpPr txBox="1"/>
            <p:nvPr/>
          </p:nvSpPr>
          <p:spPr>
            <a:xfrm>
              <a:off x="1608777" y="5973405"/>
              <a:ext cx="5262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/>
                <a:t>注意：当前迭代点梯度方向与前一点梯度方向垂直</a:t>
              </a:r>
              <a:endParaRPr lang="zh-CN" altLang="en-US" b="1" dirty="0"/>
            </a:p>
          </p:txBody>
        </p:sp>
        <p:graphicFrame>
          <p:nvGraphicFramePr>
            <p:cNvPr id="19" name="对象 18"/>
            <p:cNvGraphicFramePr>
              <a:graphicFrameLocks noChangeAspect="1"/>
            </p:cNvGraphicFramePr>
            <p:nvPr/>
          </p:nvGraphicFramePr>
          <p:xfrm>
            <a:off x="6871756" y="5973405"/>
            <a:ext cx="1932296" cy="286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23" name="公式" r:id="rId16" imgW="32918400" imgH="4876800" progId="Equation.3">
                    <p:embed/>
                  </p:oleObj>
                </mc:Choice>
                <mc:Fallback>
                  <p:oleObj name="公式" r:id="rId16" imgW="32918400" imgH="4876800" progId="Equation.3">
                    <p:embed/>
                    <p:pic>
                      <p:nvPicPr>
                        <p:cNvPr id="0" name="图片 8422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6871756" y="5973405"/>
                          <a:ext cx="1932296" cy="28626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  <a:endParaRPr lang="zh-CN" altLang="en-US" dirty="0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371600" y="1829739"/>
            <a:ext cx="6934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938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ko-KR" sz="2800"/>
              <a:t>  </a:t>
            </a:r>
            <a:endParaRPr lang="en-US" altLang="ko-KR" sz="2800"/>
          </a:p>
        </p:txBody>
      </p:sp>
      <p:sp>
        <p:nvSpPr>
          <p:cNvPr id="6" name="Rectangle 17"/>
          <p:cNvSpPr>
            <a:spLocks noChangeArrowheads="1"/>
          </p:cNvSpPr>
          <p:nvPr/>
        </p:nvSpPr>
        <p:spPr bwMode="auto">
          <a:xfrm>
            <a:off x="1143000" y="704201"/>
            <a:ext cx="7162800" cy="4789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938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ko-KR" sz="2800" dirty="0">
                <a:latin typeface="宋体" panose="02010600030101010101" pitchFamily="2" charset="-122"/>
                <a:ea typeface="宋体" panose="02010600030101010101" pitchFamily="2" charset="-122"/>
              </a:rPr>
              <a:t>2)</a:t>
            </a:r>
            <a:r>
              <a:rPr lang="ko-KR" altLang="en-US" sz="2800" dirty="0">
                <a:latin typeface="宋体" panose="02010600030101010101" pitchFamily="2" charset="-122"/>
              </a:rPr>
              <a:t>第二次迭代</a:t>
            </a:r>
            <a:endParaRPr lang="ko-KR" altLang="en-US" sz="2800" dirty="0">
              <a:latin typeface="宋体" panose="02010600030101010101" pitchFamily="2" charset="-122"/>
            </a:endParaRPr>
          </a:p>
          <a:p>
            <a:pPr algn="just" eaLnBrk="0" latinLnBrk="0" hangingPunct="0"/>
            <a:r>
              <a:rPr lang="ko-KR" altLang="en-US" sz="2800" dirty="0">
                <a:latin typeface="宋体" panose="02010600030101010101" pitchFamily="2" charset="-122"/>
              </a:rPr>
              <a:t>因    </a:t>
            </a:r>
            <a:endParaRPr lang="ko-KR" altLang="en-US" sz="2800" dirty="0">
              <a:latin typeface="宋体" panose="02010600030101010101" pitchFamily="2" charset="-122"/>
            </a:endParaRPr>
          </a:p>
          <a:p>
            <a:pPr algn="just" eaLnBrk="0" latinLnBrk="0" hangingPunct="0"/>
            <a:endParaRPr lang="ko-KR" altLang="en-US" sz="2800" dirty="0">
              <a:latin typeface="宋体" panose="02010600030101010101" pitchFamily="2" charset="-122"/>
            </a:endParaRPr>
          </a:p>
          <a:p>
            <a:pPr algn="just" eaLnBrk="0" latinLnBrk="0" hangingPunct="0"/>
            <a:endParaRPr lang="ko-KR" altLang="en-US" sz="2800" dirty="0">
              <a:latin typeface="宋体" panose="02010600030101010101" pitchFamily="2" charset="-122"/>
            </a:endParaRPr>
          </a:p>
          <a:p>
            <a:pPr algn="just" eaLnBrk="0" latinLnBrk="0" hangingPunct="0"/>
            <a:endParaRPr lang="ko-KR" altLang="en-US" sz="2800" dirty="0">
              <a:latin typeface="宋体" panose="02010600030101010101" pitchFamily="2" charset="-122"/>
            </a:endParaRPr>
          </a:p>
          <a:p>
            <a:pPr algn="just" eaLnBrk="0" latinLnBrk="0" hangingPunct="0"/>
            <a:endParaRPr lang="ko-KR" altLang="en-US" sz="2800" dirty="0">
              <a:latin typeface="宋体" panose="02010600030101010101" pitchFamily="2" charset="-122"/>
            </a:endParaRPr>
          </a:p>
          <a:p>
            <a:pPr algn="just" eaLnBrk="0" latinLnBrk="0" hangingPunct="0"/>
            <a:endParaRPr lang="ko-KR" altLang="zh-CN" sz="2800" dirty="0">
              <a:latin typeface="宋体" panose="02010600030101010101" pitchFamily="2" charset="-122"/>
            </a:endParaRPr>
          </a:p>
          <a:p>
            <a:pPr algn="just" eaLnBrk="0" latinLnBrk="0" hangingPunct="0"/>
            <a:r>
              <a:rPr lang="ko-KR" altLang="en-US" sz="2800" dirty="0">
                <a:latin typeface="宋体" panose="02010600030101010101" pitchFamily="2" charset="-122"/>
              </a:rPr>
              <a:t> </a:t>
            </a:r>
            <a:endParaRPr lang="ko-KR" altLang="en-US" sz="2800" dirty="0">
              <a:latin typeface="宋体" panose="02010600030101010101" pitchFamily="2" charset="-122"/>
            </a:endParaRPr>
          </a:p>
          <a:p>
            <a:pPr algn="just" eaLnBrk="0" latinLnBrk="0" hangingPunct="0"/>
            <a:endParaRPr lang="ko-KR" altLang="zh-CN" sz="2800" dirty="0">
              <a:latin typeface="宋体" panose="02010600030101010101" pitchFamily="2" charset="-122"/>
            </a:endParaRPr>
          </a:p>
          <a:p>
            <a:pPr algn="just" eaLnBrk="0" latinLnBrk="0" hangingPunct="0"/>
            <a:r>
              <a:rPr lang="ko-KR" altLang="en-US" sz="2800" dirty="0">
                <a:latin typeface="宋体" panose="02010600030101010101" pitchFamily="2" charset="-122"/>
              </a:rPr>
              <a:t>解得      </a:t>
            </a:r>
            <a:endParaRPr lang="ko-KR" altLang="en-US" sz="2800" dirty="0">
              <a:latin typeface="宋体" panose="02010600030101010101" pitchFamily="2" charset="-122"/>
            </a:endParaRPr>
          </a:p>
          <a:p>
            <a:pPr eaLnBrk="0" latinLnBrk="0" hangingPunct="0"/>
            <a:endParaRPr lang="en-US" altLang="ko-KR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7" name="Object 16"/>
          <p:cNvGraphicFramePr>
            <a:graphicFrameLocks noChangeAspect="1"/>
          </p:cNvGraphicFramePr>
          <p:nvPr/>
        </p:nvGraphicFramePr>
        <p:xfrm>
          <a:off x="2006600" y="1431276"/>
          <a:ext cx="21336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4" name="" r:id="rId1" imgW="1117600" imgH="381000" progId="Equation.3">
                  <p:embed/>
                </p:oleObj>
              </mc:Choice>
              <mc:Fallback>
                <p:oleObj name="" r:id="rId1" imgW="1117600" imgH="381000" progId="Equation.3">
                  <p:embed/>
                  <p:pic>
                    <p:nvPicPr>
                      <p:cNvPr id="0" name="图片 94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6600" y="1431276"/>
                        <a:ext cx="2133600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5"/>
          <p:cNvGraphicFramePr>
            <a:graphicFrameLocks noChangeAspect="1"/>
          </p:cNvGraphicFramePr>
          <p:nvPr/>
        </p:nvGraphicFramePr>
        <p:xfrm>
          <a:off x="4427538" y="1428101"/>
          <a:ext cx="1524000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5" name="" r:id="rId3" imgW="660400" imgH="381000" progId="Equation.3">
                  <p:embed/>
                </p:oleObj>
              </mc:Choice>
              <mc:Fallback>
                <p:oleObj name="" r:id="rId3" imgW="660400" imgH="381000" progId="Equation.3">
                  <p:embed/>
                  <p:pic>
                    <p:nvPicPr>
                      <p:cNvPr id="0" name="图片 94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1428101"/>
                        <a:ext cx="1524000" cy="765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4"/>
          <p:cNvGraphicFramePr>
            <a:graphicFrameLocks noChangeAspect="1"/>
          </p:cNvGraphicFramePr>
          <p:nvPr/>
        </p:nvGraphicFramePr>
        <p:xfrm>
          <a:off x="1828800" y="2220264"/>
          <a:ext cx="58674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6" name="" r:id="rId5" imgW="3073400" imgH="381000" progId="Equation.3">
                  <p:embed/>
                </p:oleObj>
              </mc:Choice>
              <mc:Fallback>
                <p:oleObj name="" r:id="rId5" imgW="3073400" imgH="381000" progId="Equation.3">
                  <p:embed/>
                  <p:pic>
                    <p:nvPicPr>
                      <p:cNvPr id="0" name="图片 94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2220264"/>
                        <a:ext cx="5867400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3"/>
          <p:cNvGraphicFramePr>
            <a:graphicFrameLocks noChangeAspect="1"/>
          </p:cNvGraphicFramePr>
          <p:nvPr/>
        </p:nvGraphicFramePr>
        <p:xfrm>
          <a:off x="1324428" y="3097289"/>
          <a:ext cx="8781143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7" name="" r:id="rId7" imgW="4470400" imgH="228600" progId="Equation.3">
                  <p:embed/>
                </p:oleObj>
              </mc:Choice>
              <mc:Fallback>
                <p:oleObj name="" r:id="rId7" imgW="4470400" imgH="228600" progId="Equation.3">
                  <p:embed/>
                  <p:pic>
                    <p:nvPicPr>
                      <p:cNvPr id="0" name="图片 94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4428" y="3097289"/>
                        <a:ext cx="8781143" cy="584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2"/>
          <p:cNvGraphicFramePr>
            <a:graphicFrameLocks noChangeAspect="1"/>
          </p:cNvGraphicFramePr>
          <p:nvPr/>
        </p:nvGraphicFramePr>
        <p:xfrm>
          <a:off x="1549951" y="3845574"/>
          <a:ext cx="782209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8" name="" r:id="rId9" imgW="3759200" imgH="203200" progId="Equation.3">
                  <p:embed/>
                </p:oleObj>
              </mc:Choice>
              <mc:Fallback>
                <p:oleObj name="" r:id="rId9" imgW="3759200" imgH="203200" progId="Equation.3">
                  <p:embed/>
                  <p:pic>
                    <p:nvPicPr>
                      <p:cNvPr id="0" name="图片 94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9951" y="3845574"/>
                        <a:ext cx="7822097" cy="533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2097088" y="4466576"/>
            <a:ext cx="3363912" cy="752475"/>
            <a:chOff x="2097088" y="4466576"/>
            <a:chExt cx="3363912" cy="752475"/>
          </a:xfrm>
        </p:grpSpPr>
        <p:graphicFrame>
          <p:nvGraphicFramePr>
            <p:cNvPr id="12" name="Object 11"/>
            <p:cNvGraphicFramePr>
              <a:graphicFrameLocks noChangeAspect="1"/>
            </p:cNvGraphicFramePr>
            <p:nvPr/>
          </p:nvGraphicFramePr>
          <p:xfrm>
            <a:off x="2097088" y="4606925"/>
            <a:ext cx="1225550" cy="3921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39" name="公式" r:id="rId11" imgW="13411200" imgH="4267200" progId="Equation.3">
                    <p:embed/>
                  </p:oleObj>
                </mc:Choice>
                <mc:Fallback>
                  <p:oleObj name="公式" r:id="rId11" imgW="13411200" imgH="4267200" progId="Equation.3">
                    <p:embed/>
                    <p:pic>
                      <p:nvPicPr>
                        <p:cNvPr id="0" name="图片 94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97088" y="4606925"/>
                          <a:ext cx="1225550" cy="3921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0"/>
            <p:cNvGraphicFramePr>
              <a:graphicFrameLocks noChangeAspect="1"/>
            </p:cNvGraphicFramePr>
            <p:nvPr/>
          </p:nvGraphicFramePr>
          <p:xfrm>
            <a:off x="3708400" y="4466576"/>
            <a:ext cx="1752600" cy="752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40" name="" r:id="rId13" imgW="825500" imgH="381000" progId="Equation.3">
                    <p:embed/>
                  </p:oleObj>
                </mc:Choice>
                <mc:Fallback>
                  <p:oleObj name="" r:id="rId13" imgW="825500" imgH="381000" progId="Equation.3">
                    <p:embed/>
                    <p:pic>
                      <p:nvPicPr>
                        <p:cNvPr id="0" name="图片 94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08400" y="4466576"/>
                          <a:ext cx="1752600" cy="7524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" name="Object 9"/>
          <p:cNvGraphicFramePr>
            <a:graphicFrameLocks noChangeAspect="1"/>
          </p:cNvGraphicFramePr>
          <p:nvPr/>
        </p:nvGraphicFramePr>
        <p:xfrm>
          <a:off x="2278063" y="5395264"/>
          <a:ext cx="200660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1" name="" r:id="rId15" imgW="1079500" imgH="228600" progId="Equation.3">
                  <p:embed/>
                </p:oleObj>
              </mc:Choice>
              <mc:Fallback>
                <p:oleObj name="" r:id="rId15" imgW="1079500" imgH="228600" progId="Equation.3">
                  <p:embed/>
                  <p:pic>
                    <p:nvPicPr>
                      <p:cNvPr id="0" name="图片 94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8063" y="5395264"/>
                        <a:ext cx="2006600" cy="542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8"/>
          <p:cNvGraphicFramePr>
            <a:graphicFrameLocks noChangeAspect="1"/>
          </p:cNvGraphicFramePr>
          <p:nvPr/>
        </p:nvGraphicFramePr>
        <p:xfrm>
          <a:off x="4572000" y="5320651"/>
          <a:ext cx="22860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2" name="" r:id="rId17" imgW="1143000" imgH="381000" progId="Equation.3">
                  <p:embed/>
                </p:oleObj>
              </mc:Choice>
              <mc:Fallback>
                <p:oleObj name="" r:id="rId17" imgW="1143000" imgH="381000" progId="Equation.3">
                  <p:embed/>
                  <p:pic>
                    <p:nvPicPr>
                      <p:cNvPr id="0" name="图片 94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320651"/>
                        <a:ext cx="2286000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实际应用中一般都是多元函数。梯度是导数对多元函数的推广，它是多元函数对各个自变量偏导数形成的向量。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可导函数在某一点处取得极值的</a:t>
            </a:r>
            <a:r>
              <a:rPr lang="zh-CN" altLang="en-US" sz="2400" b="1" dirty="0"/>
              <a:t>必要</a:t>
            </a:r>
            <a:r>
              <a:rPr lang="zh-CN" altLang="en-US" sz="2400" dirty="0"/>
              <a:t>条件是梯度为</a:t>
            </a:r>
            <a:r>
              <a:rPr lang="en-US" altLang="zh-CN" sz="2400" dirty="0"/>
              <a:t>0</a:t>
            </a:r>
            <a:r>
              <a:rPr lang="zh-CN" altLang="en-US" sz="2400" dirty="0"/>
              <a:t>，梯度为</a:t>
            </a:r>
            <a:r>
              <a:rPr lang="en-US" altLang="zh-CN" sz="2400" dirty="0"/>
              <a:t>0</a:t>
            </a:r>
            <a:r>
              <a:rPr lang="zh-CN" altLang="en-US" sz="2400" dirty="0"/>
              <a:t>的点称为函数的驻点（疑似极值点）。</a:t>
            </a:r>
            <a:endParaRPr lang="en-US" altLang="zh-CN" sz="2400" dirty="0"/>
          </a:p>
          <a:p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判断极大值</a:t>
            </a:r>
            <a:r>
              <a:rPr lang="en-US" altLang="zh-CN" sz="2400" dirty="0"/>
              <a:t>/</a:t>
            </a:r>
            <a:r>
              <a:rPr lang="zh-CN" altLang="en-US" sz="2400" dirty="0"/>
              <a:t>极小值：二阶导数</a:t>
            </a:r>
            <a:r>
              <a:rPr lang="en-US" altLang="zh-CN" sz="2400" dirty="0"/>
              <a:t>/Hessian</a:t>
            </a:r>
            <a:r>
              <a:rPr lang="zh-CN" altLang="en-US" sz="2400" dirty="0"/>
              <a:t>矩阵</a:t>
            </a:r>
            <a:endParaRPr lang="en-US" altLang="zh-CN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数学基础</a:t>
            </a:r>
            <a:r>
              <a:rPr lang="en-US" altLang="zh-CN" dirty="0"/>
              <a:t>-</a:t>
            </a:r>
            <a:r>
              <a:rPr lang="zh-CN" altLang="en-US" dirty="0"/>
              <a:t>梯度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1121739" y="1865040"/>
            <a:ext cx="1912406" cy="419931"/>
            <a:chOff x="1121739" y="1865040"/>
            <a:chExt cx="1912406" cy="419931"/>
          </a:xfrm>
        </p:grpSpPr>
        <p:sp>
          <p:nvSpPr>
            <p:cNvPr id="8" name="文本框 7"/>
            <p:cNvSpPr txBox="1"/>
            <p:nvPr/>
          </p:nvSpPr>
          <p:spPr>
            <a:xfrm>
              <a:off x="1121739" y="1865040"/>
              <a:ext cx="1338828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哈密顿算子</a:t>
              </a:r>
              <a:endParaRPr lang="zh-CN" altLang="en-US" dirty="0"/>
            </a:p>
          </p:txBody>
        </p:sp>
        <p:cxnSp>
          <p:nvCxnSpPr>
            <p:cNvPr id="10" name="直接箭头连接符 9"/>
            <p:cNvCxnSpPr/>
            <p:nvPr/>
          </p:nvCxnSpPr>
          <p:spPr>
            <a:xfrm>
              <a:off x="2547504" y="2146472"/>
              <a:ext cx="486641" cy="1384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155575" y="-190500"/>
            <a:ext cx="6116724" cy="2613971"/>
            <a:chOff x="155575" y="-190500"/>
            <a:chExt cx="6116724" cy="261397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7504" y="1491221"/>
              <a:ext cx="3724795" cy="666843"/>
            </a:xfrm>
            <a:prstGeom prst="rect">
              <a:avLst/>
            </a:prstGeom>
          </p:spPr>
        </p:pic>
        <p:grpSp>
          <p:nvGrpSpPr>
            <p:cNvPr id="7" name="组合 6"/>
            <p:cNvGrpSpPr/>
            <p:nvPr/>
          </p:nvGrpSpPr>
          <p:grpSpPr>
            <a:xfrm>
              <a:off x="2460567" y="1637607"/>
              <a:ext cx="1778924" cy="785864"/>
              <a:chOff x="2460567" y="1637607"/>
              <a:chExt cx="1778924" cy="785864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" name="文本框 4"/>
                  <p:cNvSpPr txBox="1"/>
                  <p:nvPr/>
                </p:nvSpPr>
                <p:spPr>
                  <a:xfrm>
                    <a:off x="3113116" y="2146472"/>
                    <a:ext cx="32412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>
              <p:sp>
                <p:nvSpPr>
                  <p:cNvPr id="5" name="文本框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13116" y="2146472"/>
                    <a:ext cx="324128" cy="276999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 l="-16981" t="-2174" r="-26415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p:sp>
            <p:nvSpPr>
              <p:cNvPr id="6" name="矩形 5"/>
              <p:cNvSpPr/>
              <p:nvPr/>
            </p:nvSpPr>
            <p:spPr>
              <a:xfrm>
                <a:off x="2460567" y="1637607"/>
                <a:ext cx="1778924" cy="321822"/>
              </a:xfrm>
              <a:prstGeom prst="rect">
                <a:avLst/>
              </a:prstGeom>
              <a:solidFill>
                <a:srgbClr val="92D050">
                  <a:alpha val="18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9218" name="Picture 2" descr="http://latex.codecogs.com/gif.latex?x=x_k-%5Cfrac%7B%7Bf%7D%27%5Cleft&amp;space;(&amp;space;x_k&amp;space;%5Cright&amp;space;)%7D%7B%7Bf%7D%27%27%5Cleft&amp;space;(&amp;space;x_k&amp;space;%5Cright&amp;space;)%7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575" y="-190500"/>
              <a:ext cx="1247775" cy="409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  <a:endParaRPr lang="zh-CN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458310" y="1024759"/>
            <a:ext cx="7772400" cy="4648200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仿宋_GB2312" pitchFamily="49" charset="-122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因                                 可知</a:t>
            </a:r>
            <a:r>
              <a:rPr lang="en-US" altLang="zh-CN" i="1" dirty="0">
                <a:latin typeface="Times New Roman" panose="02020603050405020304" pitchFamily="18" charset="0"/>
                <a:ea typeface="仿宋_GB2312" pitchFamily="49" charset="-122"/>
              </a:rPr>
              <a:t>X</a:t>
            </a:r>
            <a:r>
              <a:rPr lang="en-US" altLang="zh-CN" baseline="30000" dirty="0">
                <a:latin typeface="Times New Roman" panose="02020603050405020304" pitchFamily="18" charset="0"/>
                <a:ea typeface="仿宋_GB2312" pitchFamily="49" charset="-122"/>
              </a:rPr>
              <a:t>(2)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不是极小点，还应继续进行迭代。</a:t>
            </a:r>
            <a:endParaRPr lang="zh-CN" altLang="en-US" dirty="0">
              <a:latin typeface="Times New Roman" panose="02020603050405020304" pitchFamily="18" charset="0"/>
              <a:ea typeface="仿宋_GB2312" pitchFamily="49" charset="-122"/>
            </a:endParaRPr>
          </a:p>
          <a:p>
            <a:pPr marL="0" indent="0" algn="just">
              <a:lnSpc>
                <a:spcPct val="150000"/>
              </a:lnSpc>
              <a:buFontTx/>
              <a:buNone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  最后得此问题的最优解为</a:t>
            </a:r>
            <a:r>
              <a:rPr lang="zh-CN" altLang="en-US" b="1" dirty="0">
                <a:latin typeface="Times New Roman" panose="02020603050405020304" pitchFamily="18" charset="0"/>
                <a:ea typeface="仿宋_GB2312" pitchFamily="49" charset="-122"/>
              </a:rPr>
              <a:t>：</a:t>
            </a:r>
            <a:endParaRPr lang="zh-CN" altLang="en-US" b="1" dirty="0">
              <a:latin typeface="Times New Roman" panose="02020603050405020304" pitchFamily="18" charset="0"/>
              <a:ea typeface="仿宋_GB2312" pitchFamily="49" charset="-122"/>
            </a:endParaRPr>
          </a:p>
          <a:p>
            <a:pPr marL="0" indent="0" algn="just">
              <a:lnSpc>
                <a:spcPct val="150000"/>
              </a:lnSpc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仿宋_GB2312" pitchFamily="49" charset="-122"/>
              </a:rPr>
              <a:t>  </a:t>
            </a:r>
            <a:endParaRPr lang="zh-CN" altLang="en-US" b="1" dirty="0">
              <a:latin typeface="Times New Roman" panose="02020603050405020304" pitchFamily="18" charset="0"/>
              <a:ea typeface="仿宋_GB2312" pitchFamily="49" charset="-122"/>
            </a:endParaRPr>
          </a:p>
          <a:p>
            <a:pPr marL="0" indent="0" algn="just">
              <a:lnSpc>
                <a:spcPct val="150000"/>
              </a:lnSpc>
              <a:buFontTx/>
              <a:buNone/>
            </a:pPr>
            <a:endParaRPr lang="zh-CN" altLang="en-US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/>
        </p:nvGraphicFramePr>
        <p:xfrm>
          <a:off x="2157362" y="1024759"/>
          <a:ext cx="28956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8" name="" r:id="rId1" imgW="1320165" imgH="279400" progId="Equation.3">
                  <p:embed/>
                </p:oleObj>
              </mc:Choice>
              <mc:Fallback>
                <p:oleObj name="" r:id="rId1" imgW="1320165" imgH="279400" progId="Equation.3">
                  <p:embed/>
                  <p:pic>
                    <p:nvPicPr>
                      <p:cNvPr id="0" name="图片 102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7362" y="1024759"/>
                        <a:ext cx="28956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/>
          <p:cNvGraphicFramePr>
            <a:graphicFrameLocks noChangeAspect="1"/>
          </p:cNvGraphicFramePr>
          <p:nvPr/>
        </p:nvGraphicFramePr>
        <p:xfrm>
          <a:off x="3605162" y="3360765"/>
          <a:ext cx="3455988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9" name="" r:id="rId3" imgW="1587500" imgH="241300" progId="Equation.3">
                  <p:embed/>
                </p:oleObj>
              </mc:Choice>
              <mc:Fallback>
                <p:oleObj name="" r:id="rId3" imgW="1587500" imgH="241300" progId="Equation.3">
                  <p:embed/>
                  <p:pic>
                    <p:nvPicPr>
                      <p:cNvPr id="0" name="图片 102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5162" y="3360765"/>
                        <a:ext cx="3455988" cy="585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718456"/>
            <a:ext cx="10515600" cy="55888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应用实例：线性回归。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2400" dirty="0"/>
              <a:t>             如下图所示，假设</a:t>
            </a:r>
            <a:r>
              <a:rPr lang="en-US" altLang="zh-CN" sz="2400" dirty="0"/>
              <a:t>20</a:t>
            </a:r>
            <a:r>
              <a:rPr lang="zh-CN" altLang="en-US" sz="2400" dirty="0"/>
              <a:t>个点，请用梯度下降法拟合一条直线。</a:t>
            </a:r>
            <a:endParaRPr lang="en-US" altLang="zh-CN" sz="2400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直线方程：</a:t>
            </a:r>
            <a:endParaRPr lang="en-US" altLang="zh-CN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目标函数：预测的点与给出的点坐标最相近（只考虑</a:t>
            </a:r>
            <a:r>
              <a:rPr lang="en-US" altLang="zh-CN" sz="2400" dirty="0"/>
              <a:t>y</a:t>
            </a:r>
            <a:r>
              <a:rPr lang="zh-CN" altLang="en-US" sz="2400" dirty="0"/>
              <a:t>值）</a:t>
            </a: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033" y="1837569"/>
            <a:ext cx="3699439" cy="273774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3991015" y="4977021"/>
            <a:ext cx="3912765" cy="1463786"/>
            <a:chOff x="3539069" y="5025372"/>
            <a:chExt cx="3912765" cy="146378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9069" y="5025372"/>
              <a:ext cx="3912765" cy="838954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9070" y="5957490"/>
              <a:ext cx="3198062" cy="531668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141" y="2966245"/>
            <a:ext cx="2976780" cy="494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zh-CN" dirty="0"/>
          </a:p>
          <a:p>
            <a:r>
              <a:rPr lang="en-US" altLang="zh-CN" dirty="0"/>
              <a:t>Min                                                              ,</a:t>
            </a:r>
            <a:r>
              <a:rPr lang="zh-CN" altLang="en-US" dirty="0"/>
              <a:t>其中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求梯度：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迭代公式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928" y="931580"/>
            <a:ext cx="3979718" cy="85330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882" y="1071764"/>
            <a:ext cx="3446318" cy="5729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727" y="1981721"/>
            <a:ext cx="3595255" cy="31796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718" y="5357319"/>
            <a:ext cx="5217968" cy="4765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在具体实现过程中，建议采用矩阵形式进行计算量的简化：</a:t>
                </a:r>
                <a:endParaRPr lang="en-US" altLang="zh-CN" dirty="0"/>
              </a:p>
              <a:p>
                <a:endParaRPr lang="en-US" altLang="zh-CN" dirty="0"/>
              </a:p>
              <a:p>
                <a:pPr lvl="1"/>
                <a:r>
                  <a:rPr lang="zh-CN" altLang="en-US" dirty="0"/>
                  <a:t>写成矩阵形式：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=[</m:t>
                    </m:r>
                  </m:oMath>
                </a14:m>
                <a:r>
                  <a:rPr lang="en-US" altLang="zh-CN" dirty="0"/>
                  <a:t>x</a:t>
                </a:r>
                <a:r>
                  <a:rPr lang="en-US" altLang="zh-CN" baseline="-25000" dirty="0"/>
                  <a:t>0</a:t>
                </a:r>
                <a:r>
                  <a:rPr lang="en-US" altLang="zh-CN" baseline="30000" dirty="0"/>
                  <a:t>(</a:t>
                </a:r>
                <a:r>
                  <a:rPr lang="en-US" altLang="zh-CN" baseline="30000" dirty="0" err="1"/>
                  <a:t>i</a:t>
                </a:r>
                <a:r>
                  <a:rPr lang="en-US" altLang="zh-CN" baseline="30000" dirty="0"/>
                  <a:t>)</a:t>
                </a:r>
                <a:r>
                  <a:rPr lang="en-US" altLang="zh-CN" dirty="0"/>
                  <a:t>,x</a:t>
                </a:r>
                <a:r>
                  <a:rPr lang="en-US" altLang="zh-CN" baseline="-25000" dirty="0"/>
                  <a:t>1</a:t>
                </a:r>
                <a:r>
                  <a:rPr lang="en-US" altLang="zh-CN" baseline="30000" dirty="0"/>
                  <a:t>(</a:t>
                </a:r>
                <a:r>
                  <a:rPr lang="en-US" altLang="zh-CN" baseline="30000" dirty="0" err="1"/>
                  <a:t>i</a:t>
                </a:r>
                <a:r>
                  <a:rPr lang="en-US" altLang="zh-CN" baseline="30000" dirty="0"/>
                  <a:t>)</a:t>
                </a:r>
                <a:r>
                  <a:rPr lang="en-US" altLang="zh-CN" dirty="0"/>
                  <a:t>][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baseline="-25000" dirty="0"/>
                  <a:t>0</a:t>
                </a:r>
                <a:r>
                  <a:rPr lang="en-US" altLang="zh-CN" dirty="0"/>
                  <a:t>,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baseline="-25000" dirty="0"/>
                  <a:t>1</a:t>
                </a:r>
                <a:r>
                  <a:rPr lang="en-US" altLang="zh-CN" dirty="0"/>
                  <a:t>]</a:t>
                </a:r>
                <a:r>
                  <a:rPr lang="en-US" altLang="zh-CN" baseline="30000" dirty="0"/>
                  <a:t>T</a:t>
                </a:r>
                <a:r>
                  <a:rPr lang="zh-CN" altLang="en-US" dirty="0"/>
                  <a:t>，其中</a:t>
                </a:r>
                <a:r>
                  <a:rPr lang="en-US" altLang="zh-CN" dirty="0"/>
                  <a:t>x</a:t>
                </a:r>
                <a:r>
                  <a:rPr lang="en-US" altLang="zh-CN" baseline="-25000" dirty="0"/>
                  <a:t>0</a:t>
                </a:r>
                <a:r>
                  <a:rPr lang="en-US" altLang="zh-CN" baseline="30000" dirty="0"/>
                  <a:t>(</a:t>
                </a:r>
                <a:r>
                  <a:rPr lang="en-US" altLang="zh-CN" baseline="30000" dirty="0" err="1"/>
                  <a:t>i</a:t>
                </a:r>
                <a:r>
                  <a:rPr lang="en-US" altLang="zh-CN" baseline="30000" dirty="0"/>
                  <a:t>)</a:t>
                </a:r>
                <a:r>
                  <a:rPr lang="en-US" altLang="zh-CN" dirty="0"/>
                  <a:t>=1</a:t>
                </a:r>
              </a:p>
              <a:p>
                <a:pPr marL="0" indent="0">
                  <a:buNone/>
                </a:pPr>
                <a:endParaRPr lang="zh-CN" altLang="en-US" baseline="30000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1"/>
                <a:stretch>
                  <a:fillRect l="-984" t="-23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124" y="2560808"/>
            <a:ext cx="4241702" cy="177380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136" y="2340090"/>
            <a:ext cx="4199476" cy="3176837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143503" y="4568036"/>
            <a:ext cx="5904626" cy="2289964"/>
            <a:chOff x="1143503" y="4568036"/>
            <a:chExt cx="5904626" cy="228996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文本框 4"/>
                <p:cNvSpPr txBox="1"/>
                <p:nvPr/>
              </p:nvSpPr>
              <p:spPr>
                <a:xfrm>
                  <a:off x="1143503" y="4672786"/>
                  <a:ext cx="3728906" cy="21852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dirty="0"/>
                    <a:t>矩阵求导公式：</a:t>
                  </a:r>
                  <a:endParaRPr lang="en-US" altLang="zh-CN" dirty="0"/>
                </a:p>
                <a:p>
                  <a:r>
                    <a:rPr lang="zh-CN" altLang="zh-CN" dirty="0">
                      <a:solidFill>
                        <a:srgbClr val="000000"/>
                      </a:solidFill>
                      <a:latin typeface="Verdana" panose="020B0604030504040204" pitchFamily="34" charset="0"/>
                    </a:rPr>
                    <a:t>公式1：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a14:m>
                  <a:r>
                    <a:rPr lang="en-US" altLang="zh-CN" sz="2800" dirty="0">
                      <a:solidFill>
                        <a:srgbClr val="000000"/>
                      </a:solidFill>
                      <a:latin typeface="Verdana" panose="020B0604030504040204" pitchFamily="34" charset="0"/>
                      <a:ea typeface="MathJax_Main-bold"/>
                    </a:rPr>
                    <a:t>   x</a:t>
                  </a:r>
                  <a:r>
                    <a:rPr lang="zh-CN" altLang="zh-CN" dirty="0">
                      <a:solidFill>
                        <a:srgbClr val="000000"/>
                      </a:solidFill>
                      <a:latin typeface="Verdana" panose="020B0604030504040204" pitchFamily="34" charset="0"/>
                      <a:ea typeface="STIXGeneral"/>
                    </a:rPr>
                    <a:t>为向量</a:t>
                  </a:r>
                  <a:endParaRPr lang="en-US" altLang="zh-CN" dirty="0">
                    <a:solidFill>
                      <a:srgbClr val="000000"/>
                    </a:solidFill>
                    <a:latin typeface="Verdana" panose="020B0604030504040204" pitchFamily="34" charset="0"/>
                    <a:ea typeface="STIXGeneral"/>
                  </a:endParaRPr>
                </a:p>
                <a:p>
                  <a:r>
                    <a:rPr lang="zh-CN" altLang="en-US" dirty="0">
                      <a:solidFill>
                        <a:srgbClr val="000000"/>
                      </a:solidFill>
                      <a:latin typeface="Verdana" panose="020B0604030504040204" pitchFamily="34" charset="0"/>
                      <a:ea typeface="STIXGeneral"/>
                    </a:rPr>
                    <a:t>参考书： 张贤达：矩阵分析与应用</a:t>
                  </a:r>
                  <a:endParaRPr lang="en-US" altLang="zh-CN" dirty="0">
                    <a:solidFill>
                      <a:srgbClr val="000000"/>
                    </a:solidFill>
                    <a:latin typeface="Verdana" panose="020B0604030504040204" pitchFamily="34" charset="0"/>
                    <a:ea typeface="STIXGeneral"/>
                  </a:endParaRPr>
                </a:p>
                <a:p>
                  <a:endParaRPr lang="en-US" altLang="zh-CN" dirty="0">
                    <a:solidFill>
                      <a:srgbClr val="000000"/>
                    </a:solidFill>
                    <a:latin typeface="Verdana" panose="020B0604030504040204" pitchFamily="34" charset="0"/>
                    <a:ea typeface="STIXGeneral"/>
                  </a:endParaRPr>
                </a:p>
                <a:p>
                  <a:endParaRPr lang="en-US" altLang="zh-CN" dirty="0">
                    <a:solidFill>
                      <a:srgbClr val="000000"/>
                    </a:solidFill>
                    <a:latin typeface="Verdana" panose="020B0604030504040204" pitchFamily="34" charset="0"/>
                    <a:ea typeface="STIXGeneral"/>
                  </a:endParaRPr>
                </a:p>
                <a:p>
                  <a:endParaRPr lang="en-US" altLang="zh-CN" dirty="0">
                    <a:solidFill>
                      <a:srgbClr val="000000"/>
                    </a:solidFill>
                    <a:latin typeface="Verdana" panose="020B0604030504040204" pitchFamily="34" charset="0"/>
                    <a:ea typeface="STIXGeneral"/>
                  </a:endParaRPr>
                </a:p>
                <a:p>
                  <a:endParaRPr lang="zh-CN" altLang="en-US" dirty="0"/>
                </a:p>
              </p:txBody>
            </p:sp>
          </mc:Choice>
          <mc:Fallback>
            <p:sp>
              <p:nvSpPr>
                <p:cNvPr id="5" name="文本框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503" y="4672786"/>
                  <a:ext cx="3728906" cy="218521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473" t="-2514" r="-9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pic>
          <p:nvPicPr>
            <p:cNvPr id="8194" name="Picture 2" descr="矩阵分析与应用(第2版) 张贤达&#10;【文轩正版图书】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2409" y="4568036"/>
              <a:ext cx="2175720" cy="2175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  <a:r>
              <a:rPr lang="en-US" altLang="zh-CN" dirty="0"/>
              <a:t>2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        编程实现对</a:t>
            </a:r>
            <a:r>
              <a:rPr lang="en-US" altLang="zh-CN" dirty="0"/>
              <a:t>10</a:t>
            </a:r>
            <a:r>
              <a:rPr lang="zh-CN" altLang="en-US" dirty="0"/>
              <a:t>个点（随机产生）采用梯度下降法拟合一条直线。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400" b="1" dirty="0"/>
              <a:t>初始值的设定</a:t>
            </a:r>
            <a:br>
              <a:rPr lang="zh-CN" altLang="en-US" sz="2400" dirty="0"/>
            </a:br>
            <a:r>
              <a:rPr lang="zh-CN" altLang="en-US" sz="2400" dirty="0"/>
              <a:t>     一般的，对于不带约束条件的优化问题，我们可以将初始值设置为</a:t>
            </a:r>
            <a:r>
              <a:rPr lang="en-US" altLang="zh-CN" sz="2400" dirty="0"/>
              <a:t>0</a:t>
            </a:r>
            <a:r>
              <a:rPr lang="zh-CN" altLang="en-US" sz="2400" dirty="0"/>
              <a:t>，或者设置为随机数，对于神经网络的训练，一般设置为随机数，这对算法的收敛至关重要。</a:t>
            </a:r>
            <a:endParaRPr lang="zh-CN" altLang="en-US" sz="24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400" b="1" dirty="0"/>
              <a:t>学习率的设定：</a:t>
            </a:r>
            <a:r>
              <a:rPr lang="zh-CN" altLang="en-US" sz="2400" dirty="0"/>
              <a:t>学习率作为控制下降步长的参数，影响函数下降的速度。</a:t>
            </a:r>
            <a:br>
              <a:rPr lang="zh-CN" altLang="en-US" sz="2400" dirty="0"/>
            </a:br>
            <a:r>
              <a:rPr lang="zh-CN" altLang="en-US" sz="2400" dirty="0"/>
              <a:t>     学习率设置为多少，也是实现时需要考虑的问题。最简单的，我们可以将学习率设置为一个很小的正数，如</a:t>
            </a:r>
            <a:r>
              <a:rPr lang="en-US" altLang="zh-CN" sz="2400" dirty="0"/>
              <a:t>0.001</a:t>
            </a:r>
            <a:r>
              <a:rPr lang="zh-CN" altLang="en-US" sz="2400" dirty="0"/>
              <a:t>。另外，可以采用更复杂的策略，在迭代的过程中动态的调整学习率的值。比如前</a:t>
            </a:r>
            <a:r>
              <a:rPr lang="en-US" altLang="zh-CN" sz="2400" dirty="0"/>
              <a:t>1</a:t>
            </a:r>
            <a:r>
              <a:rPr lang="zh-CN" altLang="en-US" sz="2400" dirty="0"/>
              <a:t>万次迭代为</a:t>
            </a:r>
            <a:r>
              <a:rPr lang="en-US" altLang="zh-CN" sz="2400" dirty="0"/>
              <a:t>0.001</a:t>
            </a:r>
            <a:r>
              <a:rPr lang="zh-CN" altLang="en-US" sz="2400" dirty="0"/>
              <a:t>，接下来</a:t>
            </a:r>
            <a:r>
              <a:rPr lang="en-US" altLang="zh-CN" sz="2400" dirty="0"/>
              <a:t>1</a:t>
            </a:r>
            <a:r>
              <a:rPr lang="zh-CN" altLang="en-US" sz="2400" dirty="0"/>
              <a:t>万次迭代时设置为</a:t>
            </a:r>
            <a:r>
              <a:rPr lang="en-US" altLang="zh-CN" sz="2400" dirty="0"/>
              <a:t>0.0001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13262" y="710144"/>
            <a:ext cx="10515600" cy="5458506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不同的学习率导致函数不同的收敛速度，甚至可能导致函数不收敛</a:t>
            </a: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636" y="1392592"/>
            <a:ext cx="4878899" cy="39226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29" y="1828099"/>
            <a:ext cx="5857441" cy="271269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梯度下降法的优势：</a:t>
            </a:r>
            <a:endParaRPr lang="zh-CN" altLang="en-US" dirty="0"/>
          </a:p>
          <a:p>
            <a:endParaRPr lang="zh-CN" altLang="en-US" dirty="0"/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时间复杂度低，在每一个迭代中，只需要计算梯度，</a:t>
            </a:r>
            <a:endParaRPr lang="zh-CN" altLang="en-US" dirty="0"/>
          </a:p>
          <a:p>
            <a:pPr lvl="1"/>
            <a:endParaRPr lang="zh-CN" altLang="en-US" dirty="0"/>
          </a:p>
          <a:p>
            <a:pPr lvl="1"/>
            <a:r>
              <a:rPr lang="en-US" altLang="zh-CN" dirty="0"/>
              <a:t>2.</a:t>
            </a:r>
            <a:r>
              <a:rPr lang="zh-CN" altLang="en-US" dirty="0"/>
              <a:t>空间复杂度低，因为梯度向量为一个</a:t>
            </a:r>
            <a:r>
              <a:rPr lang="en-US" altLang="zh-CN" dirty="0"/>
              <a:t>n×1</a:t>
            </a:r>
            <a:r>
              <a:rPr lang="zh-CN" altLang="en-US" dirty="0"/>
              <a:t>的向量。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718457"/>
            <a:ext cx="9819290" cy="2129846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梯度下降法的缺点：</a:t>
            </a:r>
            <a:endParaRPr lang="zh-CN" alt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　　（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）靠近极小值时收敛速度减慢，如下图所示；</a:t>
            </a:r>
            <a:endParaRPr lang="zh-CN" alt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　　（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2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）直线搜索时可能会产生一些问题；</a:t>
            </a:r>
            <a:endParaRPr lang="zh-CN" alt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　　（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3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）可能会“之字形”地下降（当前下降方向与前次下降方向互相垂直）</a:t>
            </a:r>
            <a:endParaRPr lang="zh-CN" alt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318" y="2968471"/>
            <a:ext cx="4660252" cy="373417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牛顿法和最速梯度下降法的比较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收敛速度：</a:t>
            </a:r>
            <a:r>
              <a:rPr lang="zh-CN" altLang="en-US" dirty="0">
                <a:solidFill>
                  <a:srgbClr val="4D4D4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牛顿法是</a:t>
            </a:r>
            <a:r>
              <a:rPr lang="zh-CN" altLang="en-US" b="1" dirty="0">
                <a:solidFill>
                  <a:srgbClr val="4D4D4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二阶</a:t>
            </a:r>
            <a:r>
              <a:rPr lang="zh-CN" altLang="en-US" dirty="0">
                <a:solidFill>
                  <a:srgbClr val="4D4D4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收敛，梯度下降是</a:t>
            </a:r>
            <a:r>
              <a:rPr lang="zh-CN" altLang="en-US" b="1" dirty="0">
                <a:solidFill>
                  <a:srgbClr val="4D4D4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一阶</a:t>
            </a:r>
            <a:r>
              <a:rPr lang="zh-CN" altLang="en-US" dirty="0">
                <a:solidFill>
                  <a:srgbClr val="4D4D4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收敛</a:t>
            </a:r>
            <a:endParaRPr lang="en-US" altLang="zh-CN" dirty="0">
              <a:solidFill>
                <a:srgbClr val="4D4D4D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几何意义：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964873" y="1925724"/>
            <a:ext cx="79975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4D4D4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牛顿法是用一个二次曲面去拟合当前所处位置的局部曲面；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梯度下降法是用一个平面去拟合当前的局部曲面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318163" y="2756721"/>
            <a:ext cx="6096000" cy="3308004"/>
            <a:chOff x="3318163" y="2756721"/>
            <a:chExt cx="6096000" cy="3308004"/>
          </a:xfrm>
        </p:grpSpPr>
        <p:pic>
          <p:nvPicPr>
            <p:cNvPr id="8194" name="Picture 2" descr="https://julyedu-img-public.oss-cn-beijing.aliyuncs.com/Public/Image/Question/1512805375_892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7185" y="2756721"/>
              <a:ext cx="2533650" cy="2600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/>
            <p:cNvSpPr/>
            <p:nvPr/>
          </p:nvSpPr>
          <p:spPr>
            <a:xfrm>
              <a:off x="3318163" y="5418394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rgbClr val="4D4D4D"/>
                  </a:solidFill>
                  <a:latin typeface="微软雅黑" panose="020B0503020204020204" charset="-122"/>
                  <a:ea typeface="微软雅黑" panose="020B0503020204020204" charset="-122"/>
                </a:rPr>
                <a:t>注：红色的牛顿法的迭代路径，绿色的是梯度下降法的迭代路径。</a:t>
              </a:r>
              <a:endParaRPr lang="zh-CN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Hessian </a:t>
            </a:r>
            <a:r>
              <a:rPr lang="zh-CN" altLang="en-US" dirty="0"/>
              <a:t>矩阵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一元的泰勒展开式：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二元的泰勒展开式</a:t>
            </a:r>
            <a:r>
              <a:rPr lang="en-US" altLang="zh-CN" dirty="0"/>
              <a:t>: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Hessian </a:t>
            </a:r>
            <a:r>
              <a:rPr lang="zh-CN" altLang="en-US" dirty="0"/>
              <a:t>矩阵 </a:t>
            </a:r>
            <a:endParaRPr lang="zh-CN" altLang="en-US" dirty="0"/>
          </a:p>
        </p:txBody>
      </p:sp>
      <p:pic>
        <p:nvPicPr>
          <p:cNvPr id="9228" name="Picture 12" descr="https://bkimg.cdn.bcebos.com/pic/728da9773912b31b8649301f8d18367adab4e1db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232" y="1189997"/>
            <a:ext cx="5815778" cy="57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2834978" y="2399013"/>
            <a:ext cx="7294674" cy="1677967"/>
            <a:chOff x="2834978" y="2435179"/>
            <a:chExt cx="7400032" cy="1615445"/>
          </a:xfrm>
        </p:grpSpPr>
        <p:pic>
          <p:nvPicPr>
            <p:cNvPr id="9230" name="Picture 14" descr="https://bkimg.cdn.bcebos.com/pic/cdbf6c81800a19d83f07af7b38fa828ba61e464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8168" y="3300593"/>
              <a:ext cx="6056842" cy="750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32" name="Picture 16" descr="https://bkimg.cdn.bcebos.com/pic/4bed2e738bd4b31cb16e708d8cd6277f9e2ff8b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78" y="2435179"/>
              <a:ext cx="6393441" cy="669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组合 9"/>
          <p:cNvGrpSpPr/>
          <p:nvPr/>
        </p:nvGrpSpPr>
        <p:grpSpPr>
          <a:xfrm>
            <a:off x="2069575" y="5454502"/>
            <a:ext cx="7067817" cy="562636"/>
            <a:chOff x="1988289" y="5586212"/>
            <a:chExt cx="7067817" cy="562636"/>
          </a:xfrm>
        </p:grpSpPr>
        <p:pic>
          <p:nvPicPr>
            <p:cNvPr id="9236" name="Picture 20" descr="https://bkimg.cdn.bcebos.com/pic/58ee3d6d55fbb2fb7fc18224444a20a44623dc1a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78" y="5586212"/>
              <a:ext cx="6221128" cy="562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文本框 4"/>
            <p:cNvSpPr txBox="1"/>
            <p:nvPr/>
          </p:nvSpPr>
          <p:spPr>
            <a:xfrm>
              <a:off x="1988289" y="568286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即</a:t>
              </a:r>
              <a:endParaRPr lang="zh-CN" altLang="en-US" dirty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748063" y="3993014"/>
            <a:ext cx="9024502" cy="1268593"/>
            <a:chOff x="1819315" y="4185909"/>
            <a:chExt cx="9024502" cy="1268593"/>
          </a:xfrm>
        </p:grpSpPr>
        <p:pic>
          <p:nvPicPr>
            <p:cNvPr id="9234" name="Picture 18" descr="https://bkimg.cdn.bcebos.com/pic/1ad5ad6eddc451da6186d4ddbdfd5266d016329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654" y="4502285"/>
              <a:ext cx="8115163" cy="952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文本框 15"/>
            <p:cNvSpPr txBox="1"/>
            <p:nvPr/>
          </p:nvSpPr>
          <p:spPr>
            <a:xfrm>
              <a:off x="1819315" y="4185909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写成矩阵形式为：</a:t>
              </a:r>
              <a:endParaRPr lang="zh-CN" altLang="en-US" dirty="0"/>
            </a:p>
          </p:txBody>
        </p:sp>
      </p:grpSp>
      <p:sp>
        <p:nvSpPr>
          <p:cNvPr id="6" name="矩形 5"/>
          <p:cNvSpPr/>
          <p:nvPr/>
        </p:nvSpPr>
        <p:spPr>
          <a:xfrm>
            <a:off x="7676707" y="4300410"/>
            <a:ext cx="1786270" cy="952217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866765" y="6042666"/>
            <a:ext cx="3135087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G</a:t>
            </a:r>
            <a:r>
              <a:rPr lang="zh-CN" altLang="en-US" sz="2400" dirty="0"/>
              <a:t>为</a:t>
            </a:r>
            <a:r>
              <a:rPr lang="en-US" altLang="zh-CN" sz="2400" dirty="0"/>
              <a:t>f(x1,x2)</a:t>
            </a:r>
            <a:r>
              <a:rPr lang="zh-CN" altLang="en-US" sz="2400" dirty="0"/>
              <a:t>在</a:t>
            </a:r>
            <a:r>
              <a:rPr lang="en-US" altLang="zh-CN" sz="2400" dirty="0"/>
              <a:t>X</a:t>
            </a:r>
            <a:r>
              <a:rPr lang="en-US" altLang="zh-CN" sz="2400" baseline="30000" dirty="0"/>
              <a:t>(0)</a:t>
            </a:r>
            <a:r>
              <a:rPr lang="zh-CN" altLang="en-US" sz="2400" dirty="0"/>
              <a:t>处的</a:t>
            </a:r>
            <a:r>
              <a:rPr lang="en-US" altLang="zh-CN" sz="2400" dirty="0"/>
              <a:t>Hessian</a:t>
            </a:r>
            <a:r>
              <a:rPr lang="zh-CN" altLang="en-US" sz="2400" dirty="0"/>
              <a:t>矩阵</a:t>
            </a:r>
            <a:endParaRPr lang="zh-CN" altLang="en-US" sz="2400" dirty="0"/>
          </a:p>
        </p:txBody>
      </p:sp>
      <p:sp>
        <p:nvSpPr>
          <p:cNvPr id="22" name="矩形 21"/>
          <p:cNvSpPr/>
          <p:nvPr/>
        </p:nvSpPr>
        <p:spPr>
          <a:xfrm>
            <a:off x="4309730" y="4379112"/>
            <a:ext cx="927288" cy="952217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983673" y="832758"/>
                <a:ext cx="10515600" cy="5458506"/>
              </a:xfrm>
            </p:spPr>
            <p:txBody>
              <a:bodyPr/>
              <a:lstStyle/>
              <a:p>
                <a:r>
                  <a:rPr lang="zh-CN" altLang="en-US" dirty="0"/>
                  <a:t>牛顿迭代法的扩展</a:t>
                </a:r>
                <a:endParaRPr lang="en-US" altLang="zh-CN" dirty="0"/>
              </a:p>
              <a:p>
                <a:endParaRPr lang="en-US" altLang="zh-CN" dirty="0"/>
              </a:p>
              <a:p>
                <a:pPr lvl="1"/>
                <a:r>
                  <a:rPr lang="zh-CN" altLang="en-US" dirty="0"/>
                  <a:t>多变量牛顿迭代公式：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其中，</a:t>
                </a:r>
                <a:r>
                  <a:rPr lang="en-US" altLang="zh-CN" dirty="0"/>
                  <a:t>H</a:t>
                </a:r>
                <a:r>
                  <a:rPr lang="zh-CN" altLang="en-US" dirty="0"/>
                  <a:t>是</a:t>
                </a:r>
                <a:r>
                  <a:rPr lang="en-US" altLang="zh-CN" dirty="0"/>
                  <a:t>Hessian</a:t>
                </a:r>
                <a:r>
                  <a:rPr lang="zh-CN" altLang="en-US" dirty="0"/>
                  <a:t>矩阵，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  <m:sup/>
                    </m:sSup>
                  </m:oMath>
                </a14:m>
                <a:r>
                  <a:rPr lang="zh-CN" altLang="en-US" dirty="0"/>
                  <a:t>是雅可比矩阵。</a:t>
                </a:r>
                <a:endParaRPr lang="en-US" altLang="zh-CN" dirty="0"/>
              </a:p>
              <a:p>
                <a:pPr marL="457200" lvl="1" indent="0">
                  <a:buNone/>
                </a:pPr>
                <a:r>
                  <a:rPr lang="en-US" altLang="zh-CN" dirty="0" err="1"/>
                  <a:t>J</a:t>
                </a:r>
                <a:r>
                  <a:rPr lang="en-US" altLang="zh-CN" baseline="-25000" dirty="0" err="1"/>
                  <a:t>f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b="0" i="1" baseline="-250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b="0" i="1" baseline="-250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b="0" i="1" baseline="-2500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b="0" i="1" baseline="-25000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b="0" i="1" baseline="-250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b="0" i="1" baseline="-25000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b="0" i="1" baseline="-2500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3673" y="832758"/>
                <a:ext cx="10515600" cy="5458506"/>
              </a:xfrm>
              <a:blipFill rotWithShape="0">
                <a:blip r:embed="rId1"/>
                <a:stretch>
                  <a:fillRect l="-984" t="-23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牛顿迭代法的扩展</a:t>
            </a:r>
            <a:endParaRPr lang="zh-CN" altLang="en-US" dirty="0"/>
          </a:p>
        </p:txBody>
      </p:sp>
      <p:pic>
        <p:nvPicPr>
          <p:cNvPr id="8218" name="Picture 26" descr="http://latex.codecogs.com/gif.latex?x=x_k-%5Cfrac%7B%7Bf%7D%27%5Cleft&amp;space;(&amp;space;x_k&amp;space;%5Cright&amp;space;)%7D%7B%7Bf%7D%27%27%5Cleft&amp;space;(&amp;space;x_k&amp;space;%5Cright&amp;space;)%7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383" y="1115502"/>
            <a:ext cx="1881782" cy="61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2883477" y="2472296"/>
                <a:ext cx="2832250" cy="3292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dirty="0"/>
                  <a:t>(</a:t>
                </a:r>
                <a:r>
                  <a:rPr lang="en-US" altLang="zh-CN" dirty="0" err="1"/>
                  <a:t>X</a:t>
                </a:r>
                <a:r>
                  <a:rPr lang="en-US" altLang="zh-CN" baseline="-25000" dirty="0" err="1"/>
                  <a:t>n</a:t>
                </a:r>
                <a:r>
                  <a:rPr lang="en-US" altLang="zh-CN" dirty="0"/>
                  <a:t>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/>
                    </m:sSup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477" y="2472296"/>
                <a:ext cx="2832250" cy="329257"/>
              </a:xfrm>
              <a:prstGeom prst="rect">
                <a:avLst/>
              </a:prstGeom>
              <a:blipFill rotWithShape="0">
                <a:blip r:embed="rId3"/>
                <a:stretch>
                  <a:fillRect l="-2796" t="-12963" b="-370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6" name="Picture 6" descr="https://bkimg.cdn.bcebos.com/pic/80cb39dbb6fd52660cc6fc22a018972bd40736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274" y="3562011"/>
            <a:ext cx="4136577" cy="174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例：用牛顿法求函数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−2)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 baseline="3000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CN" altLang="en-US" dirty="0"/>
                  <a:t>的极小值点和极小值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给定初始值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baseline="-2500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−7,11</m:t>
                        </m:r>
                      </m:e>
                    </m:d>
                    <m:r>
                      <a:rPr lang="en-US" altLang="zh-CN" b="0" i="1" baseline="3000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zh-CN" altLang="en-US" baseline="30000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1"/>
                <a:stretch>
                  <a:fillRect l="-984" t="-2118" r="-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887" y="1619152"/>
            <a:ext cx="3908384" cy="235113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970" y="4033633"/>
            <a:ext cx="1666667" cy="638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363" y="4671728"/>
            <a:ext cx="2695238" cy="6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5363" y="5239356"/>
            <a:ext cx="1438095" cy="71428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9363" y="5805534"/>
            <a:ext cx="5266667" cy="37142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3786" y="5524581"/>
            <a:ext cx="2257143" cy="561905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5002924" y="2932386"/>
            <a:ext cx="136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5355021" y="2937641"/>
            <a:ext cx="136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018689" y="3421119"/>
            <a:ext cx="136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355021" y="3421119"/>
            <a:ext cx="136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b="1" dirty="0"/>
              <a:t>梯度下降法的训练方式：</a:t>
            </a:r>
            <a:endParaRPr lang="en-US" altLang="zh-CN" b="1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dirty="0"/>
              <a:t>全量（批量）训练集</a:t>
            </a:r>
            <a:r>
              <a:rPr lang="en-US" altLang="zh-CN" dirty="0"/>
              <a:t>Batch gradient descent</a:t>
            </a:r>
            <a:endParaRPr lang="en-US" altLang="zh-CN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dirty="0"/>
              <a:t>随机梯度下降</a:t>
            </a:r>
            <a:r>
              <a:rPr lang="en-US" altLang="zh-CN" dirty="0"/>
              <a:t>Stochastic Gradient Descent</a:t>
            </a:r>
            <a:endParaRPr lang="en-US" altLang="zh-CN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dirty="0"/>
              <a:t>小批量梯度下降</a:t>
            </a:r>
            <a:r>
              <a:rPr lang="en-US" altLang="zh-CN" dirty="0"/>
              <a:t>Mini-Batch Gradient Descent</a:t>
            </a:r>
            <a:endParaRPr lang="en-US" altLang="zh-C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b="1" dirty="0"/>
              <a:t>其它梯度下降法：</a:t>
            </a:r>
            <a:endParaRPr lang="en-US" altLang="zh-CN" b="1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dirty="0"/>
              <a:t>自适应梯度（</a:t>
            </a:r>
            <a:r>
              <a:rPr lang="en-US" altLang="zh-CN" dirty="0" err="1"/>
              <a:t>AdaGrad</a:t>
            </a:r>
            <a:r>
              <a:rPr lang="en-US" altLang="zh-CN" dirty="0"/>
              <a:t> </a:t>
            </a:r>
            <a:r>
              <a:rPr lang="zh-CN" altLang="en-US" dirty="0"/>
              <a:t>）下降法</a:t>
            </a:r>
            <a:endParaRPr lang="en-US" altLang="zh-CN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dirty="0" err="1"/>
              <a:t>RMSProp</a:t>
            </a:r>
            <a:r>
              <a:rPr lang="en-US" altLang="zh-CN" dirty="0"/>
              <a:t> </a:t>
            </a:r>
            <a:r>
              <a:rPr lang="zh-CN" altLang="en-US" dirty="0"/>
              <a:t>算法</a:t>
            </a:r>
            <a:endParaRPr lang="en-US" altLang="zh-CN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dirty="0"/>
              <a:t>Momentum</a:t>
            </a:r>
            <a:endParaRPr lang="en-US" altLang="zh-CN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dirty="0"/>
              <a:t>Adam</a:t>
            </a:r>
            <a:endParaRPr lang="en-US" altLang="zh-CN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dirty="0"/>
              <a:t>……..</a:t>
            </a:r>
            <a:endParaRPr lang="zh-CN" altLang="en-US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梯度下降法：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810" y="1135009"/>
            <a:ext cx="4815250" cy="37279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844636" y="5058886"/>
            <a:ext cx="7665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2060"/>
                </a:solidFill>
              </a:rPr>
              <a:t>阅读报告：请查阅相关资料，深入理解一种改进梯度下降法，举例说明该类算法的应用，并用语言进行实现。</a:t>
            </a:r>
            <a:endParaRPr lang="zh-CN" altLang="en-US" sz="24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阅读报告要求：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题目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基本原理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算法的实现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总结：与最速梯度下降算法相比，改进点在何处，有何好处。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参考文献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  <a:endParaRPr lang="zh-CN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287714" y="333376"/>
            <a:ext cx="4752975" cy="796925"/>
          </a:xfrm>
        </p:spPr>
        <p:txBody>
          <a:bodyPr/>
          <a:lstStyle/>
          <a:p>
            <a:r>
              <a:rPr lang="zh-CN" altLang="en-US" b="1"/>
              <a:t>最速下降法</a:t>
            </a:r>
            <a:endParaRPr lang="zh-CN" altLang="en-US" b="1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2063751" y="1628776"/>
            <a:ext cx="2303463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800"/>
              <a:t>最速下降方向</a:t>
            </a:r>
            <a:endParaRPr lang="zh-CN" altLang="en-US" sz="2800"/>
          </a:p>
        </p:txBody>
      </p:sp>
      <p:graphicFrame>
        <p:nvGraphicFramePr>
          <p:cNvPr id="8197" name="Object 5"/>
          <p:cNvGraphicFramePr>
            <a:graphicFrameLocks noChangeAspect="1"/>
          </p:cNvGraphicFramePr>
          <p:nvPr/>
        </p:nvGraphicFramePr>
        <p:xfrm>
          <a:off x="3648075" y="2420939"/>
          <a:ext cx="4464050" cy="176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0" name="公式" r:id="rId1" imgW="1765300" imgH="698500" progId="Equation.3">
                  <p:embed/>
                </p:oleObj>
              </mc:Choice>
              <mc:Fallback>
                <p:oleObj name="公式" r:id="rId1" imgW="1765300" imgH="6985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8075" y="2420939"/>
                        <a:ext cx="4464050" cy="176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2424113" y="4724401"/>
            <a:ext cx="21590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800"/>
              <a:t>取搜索方向</a:t>
            </a:r>
            <a:r>
              <a:rPr lang="en-US" altLang="zh-CN" sz="2800"/>
              <a:t>:</a:t>
            </a:r>
            <a:endParaRPr lang="en-US" altLang="zh-CN" sz="2800"/>
          </a:p>
        </p:txBody>
      </p:sp>
      <p:graphicFrame>
        <p:nvGraphicFramePr>
          <p:cNvPr id="8199" name="Object 7"/>
          <p:cNvGraphicFramePr>
            <a:graphicFrameLocks noChangeAspect="1"/>
          </p:cNvGraphicFramePr>
          <p:nvPr/>
        </p:nvGraphicFramePr>
        <p:xfrm>
          <a:off x="4800601" y="4724400"/>
          <a:ext cx="2665413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1" name="公式" r:id="rId3" imgW="1028700" imgH="228600" progId="Equation.3">
                  <p:embed/>
                </p:oleObj>
              </mc:Choice>
              <mc:Fallback>
                <p:oleObj name="公式" r:id="rId3" imgW="102870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1" y="4724400"/>
                        <a:ext cx="2665413" cy="592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/>
      <p:bldP spid="819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2135189" y="188914"/>
            <a:ext cx="1368425" cy="57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3200"/>
              <a:t>步骤</a:t>
            </a:r>
            <a:r>
              <a:rPr lang="en-US" altLang="zh-CN" sz="3200"/>
              <a:t>:</a:t>
            </a:r>
            <a:endParaRPr lang="en-US" altLang="zh-CN" sz="3200"/>
          </a:p>
        </p:txBody>
      </p:sp>
      <p:graphicFrame>
        <p:nvGraphicFramePr>
          <p:cNvPr id="10243" name="Object 3"/>
          <p:cNvGraphicFramePr>
            <a:graphicFrameLocks noChangeAspect="1"/>
          </p:cNvGraphicFramePr>
          <p:nvPr/>
        </p:nvGraphicFramePr>
        <p:xfrm>
          <a:off x="1819276" y="908051"/>
          <a:ext cx="8093075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6" name="公式" r:id="rId1" imgW="2755900" imgH="228600" progId="Equation.3">
                  <p:embed/>
                </p:oleObj>
              </mc:Choice>
              <mc:Fallback>
                <p:oleObj name="公式" r:id="rId1" imgW="2755900" imgH="228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9276" y="908051"/>
                        <a:ext cx="8093075" cy="66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4" name="Object 4"/>
          <p:cNvGraphicFramePr>
            <a:graphicFrameLocks noChangeAspect="1"/>
          </p:cNvGraphicFramePr>
          <p:nvPr/>
        </p:nvGraphicFramePr>
        <p:xfrm>
          <a:off x="1847850" y="1557338"/>
          <a:ext cx="5551488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7" name="公式" r:id="rId3" imgW="2082800" imgH="228600" progId="Equation.3">
                  <p:embed/>
                </p:oleObj>
              </mc:Choice>
              <mc:Fallback>
                <p:oleObj name="公式" r:id="rId3" imgW="208280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850" y="1557338"/>
                        <a:ext cx="5551488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5" name="Object 5"/>
          <p:cNvGraphicFramePr>
            <a:graphicFrameLocks noChangeAspect="1"/>
          </p:cNvGraphicFramePr>
          <p:nvPr/>
        </p:nvGraphicFramePr>
        <p:xfrm>
          <a:off x="1919289" y="2276476"/>
          <a:ext cx="8091487" cy="222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8" name="公式" r:id="rId5" imgW="3035300" imgH="838200" progId="Equation.3">
                  <p:embed/>
                </p:oleObj>
              </mc:Choice>
              <mc:Fallback>
                <p:oleObj name="公式" r:id="rId5" imgW="3035300" imgH="838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289" y="2276476"/>
                        <a:ext cx="8091487" cy="2227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7" name="Object 7"/>
          <p:cNvGraphicFramePr>
            <a:graphicFrameLocks noChangeAspect="1"/>
          </p:cNvGraphicFramePr>
          <p:nvPr/>
        </p:nvGraphicFramePr>
        <p:xfrm>
          <a:off x="1919289" y="4618038"/>
          <a:ext cx="748982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9" name="公式" r:id="rId7" imgW="2844800" imgH="241300" progId="Equation.3">
                  <p:embed/>
                </p:oleObj>
              </mc:Choice>
              <mc:Fallback>
                <p:oleObj name="公式" r:id="rId7" imgW="2844800" imgH="2413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289" y="4618038"/>
                        <a:ext cx="7489825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1774825" y="404813"/>
            <a:ext cx="719138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800"/>
              <a:t>例</a:t>
            </a:r>
            <a:r>
              <a:rPr lang="en-US" altLang="zh-CN" sz="2800"/>
              <a:t>:</a:t>
            </a:r>
            <a:endParaRPr lang="en-US" altLang="zh-CN" sz="2800"/>
          </a:p>
        </p:txBody>
      </p:sp>
      <p:graphicFrame>
        <p:nvGraphicFramePr>
          <p:cNvPr id="9221" name="Object 5"/>
          <p:cNvGraphicFramePr>
            <a:graphicFrameLocks noChangeAspect="1"/>
          </p:cNvGraphicFramePr>
          <p:nvPr/>
        </p:nvGraphicFramePr>
        <p:xfrm>
          <a:off x="2424114" y="404814"/>
          <a:ext cx="7920037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4" name="公式" r:id="rId1" imgW="3543300" imgH="228600" progId="Equation.3">
                  <p:embed/>
                </p:oleObj>
              </mc:Choice>
              <mc:Fallback>
                <p:oleObj name="公式" r:id="rId1" imgW="354330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4114" y="404814"/>
                        <a:ext cx="7920037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2" name="Rectangle 6"/>
          <p:cNvSpPr>
            <a:spLocks noChangeArrowheads="1"/>
          </p:cNvSpPr>
          <p:nvPr/>
        </p:nvSpPr>
        <p:spPr bwMode="auto">
          <a:xfrm>
            <a:off x="1631950" y="1774826"/>
            <a:ext cx="1873250" cy="57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600"/>
              <a:t>第一次迭代</a:t>
            </a:r>
            <a:endParaRPr lang="zh-CN" altLang="en-US" sz="2600"/>
          </a:p>
        </p:txBody>
      </p:sp>
      <p:graphicFrame>
        <p:nvGraphicFramePr>
          <p:cNvPr id="9223" name="Object 7"/>
          <p:cNvGraphicFramePr>
            <a:graphicFrameLocks noChangeAspect="1"/>
          </p:cNvGraphicFramePr>
          <p:nvPr/>
        </p:nvGraphicFramePr>
        <p:xfrm>
          <a:off x="3143251" y="1052514"/>
          <a:ext cx="4176713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5" name="公式" r:id="rId3" imgW="1778000" imgH="241300" progId="Equation.3">
                  <p:embed/>
                </p:oleObj>
              </mc:Choice>
              <mc:Fallback>
                <p:oleObj name="公式" r:id="rId3" imgW="1778000" imgH="2413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251" y="1052514"/>
                        <a:ext cx="4176713" cy="566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4" name="Rectangle 8"/>
          <p:cNvSpPr>
            <a:spLocks noChangeArrowheads="1"/>
          </p:cNvSpPr>
          <p:nvPr/>
        </p:nvSpPr>
        <p:spPr bwMode="auto">
          <a:xfrm>
            <a:off x="2135189" y="1054100"/>
            <a:ext cx="504825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800"/>
              <a:t>解</a:t>
            </a:r>
            <a:r>
              <a:rPr lang="en-US" altLang="zh-CN" sz="2800"/>
              <a:t>:</a:t>
            </a:r>
            <a:endParaRPr lang="en-US" altLang="zh-CN" sz="2800"/>
          </a:p>
        </p:txBody>
      </p:sp>
      <p:graphicFrame>
        <p:nvGraphicFramePr>
          <p:cNvPr id="9225" name="Object 9"/>
          <p:cNvGraphicFramePr>
            <a:graphicFrameLocks noChangeAspect="1"/>
          </p:cNvGraphicFramePr>
          <p:nvPr/>
        </p:nvGraphicFramePr>
        <p:xfrm>
          <a:off x="2711451" y="2333626"/>
          <a:ext cx="6335713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6" name="公式" r:id="rId5" imgW="2667000" imgH="279400" progId="Equation.3">
                  <p:embed/>
                </p:oleObj>
              </mc:Choice>
              <mc:Fallback>
                <p:oleObj name="公式" r:id="rId5" imgW="2667000" imgH="2794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1451" y="2333626"/>
                        <a:ext cx="6335713" cy="663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6" name="Object 10"/>
          <p:cNvGraphicFramePr>
            <a:graphicFrameLocks noChangeAspect="1"/>
          </p:cNvGraphicFramePr>
          <p:nvPr/>
        </p:nvGraphicFramePr>
        <p:xfrm>
          <a:off x="1990726" y="2959100"/>
          <a:ext cx="7777163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7" name="公式" r:id="rId7" imgW="3289300" imgH="228600" progId="Equation.3">
                  <p:embed/>
                </p:oleObj>
              </mc:Choice>
              <mc:Fallback>
                <p:oleObj name="公式" r:id="rId7" imgW="3289300" imgH="2286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0726" y="2959100"/>
                        <a:ext cx="7777163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7" name="Object 11"/>
          <p:cNvGraphicFramePr>
            <a:graphicFrameLocks noChangeAspect="1"/>
          </p:cNvGraphicFramePr>
          <p:nvPr/>
        </p:nvGraphicFramePr>
        <p:xfrm>
          <a:off x="2424113" y="3576639"/>
          <a:ext cx="5040312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8" name="公式" r:id="rId9" imgW="1866900" imgH="292100" progId="Equation.3">
                  <p:embed/>
                </p:oleObj>
              </mc:Choice>
              <mc:Fallback>
                <p:oleObj name="公式" r:id="rId9" imgW="1866900" imgH="2921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4113" y="3576639"/>
                        <a:ext cx="5040312" cy="788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8" name="Object 12"/>
          <p:cNvGraphicFramePr>
            <a:graphicFrameLocks noChangeAspect="1"/>
          </p:cNvGraphicFramePr>
          <p:nvPr/>
        </p:nvGraphicFramePr>
        <p:xfrm>
          <a:off x="1668463" y="4508500"/>
          <a:ext cx="882015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9" name="公式" r:id="rId11" imgW="3378200" imgH="228600" progId="Equation.3">
                  <p:embed/>
                </p:oleObj>
              </mc:Choice>
              <mc:Fallback>
                <p:oleObj name="公式" r:id="rId11" imgW="3378200" imgH="228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8463" y="4508500"/>
                        <a:ext cx="8820150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9" name="Object 13"/>
          <p:cNvGraphicFramePr>
            <a:graphicFrameLocks noChangeAspect="1"/>
          </p:cNvGraphicFramePr>
          <p:nvPr/>
        </p:nvGraphicFramePr>
        <p:xfrm>
          <a:off x="2135188" y="5097464"/>
          <a:ext cx="6697662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0" name="公式" r:id="rId13" imgW="2794000" imgH="393700" progId="Equation.3">
                  <p:embed/>
                </p:oleObj>
              </mc:Choice>
              <mc:Fallback>
                <p:oleObj name="公式" r:id="rId13" imgW="2794000" imgH="3937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188" y="5097464"/>
                        <a:ext cx="6697662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0" name="Object 14"/>
          <p:cNvGraphicFramePr>
            <a:graphicFrameLocks noChangeAspect="1"/>
          </p:cNvGraphicFramePr>
          <p:nvPr/>
        </p:nvGraphicFramePr>
        <p:xfrm>
          <a:off x="2351089" y="5876925"/>
          <a:ext cx="496887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1" name="公式" r:id="rId15" imgW="1752600" imgH="228600" progId="Equation.3">
                  <p:embed/>
                </p:oleObj>
              </mc:Choice>
              <mc:Fallback>
                <p:oleObj name="公式" r:id="rId15" imgW="1752600" imgH="2286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1089" y="5876925"/>
                        <a:ext cx="4968875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9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9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/>
      <p:bldP spid="9222" grpId="0"/>
      <p:bldP spid="922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2351088" y="620713"/>
            <a:ext cx="3384550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800"/>
              <a:t>第二次迭代</a:t>
            </a:r>
            <a:endParaRPr lang="zh-CN" altLang="en-US" sz="2800"/>
          </a:p>
        </p:txBody>
      </p:sp>
      <p:graphicFrame>
        <p:nvGraphicFramePr>
          <p:cNvPr id="11269" name="Object 5"/>
          <p:cNvGraphicFramePr>
            <a:graphicFrameLocks noChangeAspect="1"/>
          </p:cNvGraphicFramePr>
          <p:nvPr/>
        </p:nvGraphicFramePr>
        <p:xfrm>
          <a:off x="3000376" y="1484313"/>
          <a:ext cx="5400675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1" name="公式" r:id="rId1" imgW="2120900" imgH="533400" progId="Equation.3">
                  <p:embed/>
                </p:oleObj>
              </mc:Choice>
              <mc:Fallback>
                <p:oleObj name="公式" r:id="rId1" imgW="2120900" imgH="533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376" y="1484313"/>
                        <a:ext cx="5400675" cy="1358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1703389" y="404813"/>
            <a:ext cx="72072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800"/>
              <a:t>例</a:t>
            </a:r>
            <a:r>
              <a:rPr lang="en-US" altLang="zh-CN" sz="2800"/>
              <a:t>:</a:t>
            </a:r>
            <a:endParaRPr lang="en-US" altLang="zh-CN" sz="2800"/>
          </a:p>
        </p:txBody>
      </p:sp>
      <p:graphicFrame>
        <p:nvGraphicFramePr>
          <p:cNvPr id="12293" name="Object 5"/>
          <p:cNvGraphicFramePr>
            <a:graphicFrameLocks noChangeAspect="1"/>
          </p:cNvGraphicFramePr>
          <p:nvPr/>
        </p:nvGraphicFramePr>
        <p:xfrm>
          <a:off x="2424114" y="363538"/>
          <a:ext cx="7196137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6" name="公式" r:id="rId1" imgW="3022600" imgH="228600" progId="Equation.3">
                  <p:embed/>
                </p:oleObj>
              </mc:Choice>
              <mc:Fallback>
                <p:oleObj name="公式" r:id="rId1" imgW="302260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4114" y="363538"/>
                        <a:ext cx="7196137" cy="544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297" name="Group 9"/>
          <p:cNvGrpSpPr/>
          <p:nvPr/>
        </p:nvGrpSpPr>
        <p:grpSpPr bwMode="auto">
          <a:xfrm>
            <a:off x="2711450" y="1268413"/>
            <a:ext cx="6840538" cy="5256212"/>
            <a:chOff x="748" y="799"/>
            <a:chExt cx="4309" cy="3311"/>
          </a:xfrm>
        </p:grpSpPr>
        <p:graphicFrame>
          <p:nvGraphicFramePr>
            <p:cNvPr id="12294" name="Object 6"/>
            <p:cNvGraphicFramePr>
              <a:graphicFrameLocks noChangeAspect="1"/>
            </p:cNvGraphicFramePr>
            <p:nvPr/>
          </p:nvGraphicFramePr>
          <p:xfrm>
            <a:off x="839" y="799"/>
            <a:ext cx="4037" cy="3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677" name="公式" r:id="rId3" imgW="2755900" imgH="2209800" progId="Equation.3">
                    <p:embed/>
                  </p:oleObj>
                </mc:Choice>
                <mc:Fallback>
                  <p:oleObj name="公式" r:id="rId3" imgW="2755900" imgH="220980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9" y="799"/>
                          <a:ext cx="4037" cy="32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295" name="Line 7"/>
            <p:cNvSpPr>
              <a:spLocks noChangeShapeType="1"/>
            </p:cNvSpPr>
            <p:nvPr/>
          </p:nvSpPr>
          <p:spPr bwMode="auto">
            <a:xfrm>
              <a:off x="748" y="1207"/>
              <a:ext cx="43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6" name="Line 8"/>
            <p:cNvSpPr>
              <a:spLocks noChangeShapeType="1"/>
            </p:cNvSpPr>
            <p:nvPr/>
          </p:nvSpPr>
          <p:spPr bwMode="auto">
            <a:xfrm>
              <a:off x="1066" y="935"/>
              <a:ext cx="0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103188"/>
            <a:ext cx="8243888" cy="1314450"/>
          </a:xfrm>
        </p:spPr>
        <p:txBody>
          <a:bodyPr/>
          <a:lstStyle/>
          <a:p>
            <a:r>
              <a:rPr lang="zh-CN" altLang="en-US" b="1"/>
              <a:t>牛顿法</a:t>
            </a:r>
            <a:endParaRPr lang="zh-CN" altLang="en-US" b="1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54188" y="1600201"/>
            <a:ext cx="8589962" cy="4456113"/>
          </a:xfrm>
        </p:spPr>
        <p:txBody>
          <a:bodyPr/>
          <a:lstStyle/>
          <a:p>
            <a:r>
              <a:rPr lang="zh-CN" altLang="en-US" b="1">
                <a:solidFill>
                  <a:srgbClr val="FF3300"/>
                </a:solidFill>
              </a:rPr>
              <a:t>基本思想</a:t>
            </a:r>
            <a:r>
              <a:rPr lang="en-US" altLang="zh-CN" b="1"/>
              <a:t>:</a:t>
            </a:r>
            <a:r>
              <a:rPr lang="zh-CN" altLang="en-US" b="1"/>
              <a:t>用一个二次函数去近似目标函数</a:t>
            </a:r>
            <a:r>
              <a:rPr lang="en-US" altLang="zh-CN" b="1" i="1">
                <a:latin typeface="Times New Roman" panose="02020603050405020304" pitchFamily="18" charset="0"/>
              </a:rPr>
              <a:t>f</a:t>
            </a:r>
            <a:r>
              <a:rPr lang="en-US" altLang="zh-CN" b="1">
                <a:latin typeface="Times New Roman" panose="02020603050405020304" pitchFamily="18" charset="0"/>
              </a:rPr>
              <a:t>(</a:t>
            </a:r>
            <a:r>
              <a:rPr lang="en-US" altLang="zh-CN" b="1" i="1">
                <a:latin typeface="Times New Roman" panose="02020603050405020304" pitchFamily="18" charset="0"/>
              </a:rPr>
              <a:t>x</a:t>
            </a:r>
            <a:r>
              <a:rPr lang="en-US" altLang="zh-CN" b="1">
                <a:latin typeface="Times New Roman" panose="02020603050405020304" pitchFamily="18" charset="0"/>
              </a:rPr>
              <a:t>)</a:t>
            </a:r>
            <a:r>
              <a:rPr lang="en-US" altLang="zh-CN" b="1"/>
              <a:t>,</a:t>
            </a:r>
            <a:r>
              <a:rPr lang="zh-CN" altLang="en-US" b="1"/>
              <a:t>然后精确地求出这个二次函数的极小点</a:t>
            </a:r>
            <a:r>
              <a:rPr lang="en-US" altLang="zh-CN" b="1"/>
              <a:t>.</a:t>
            </a:r>
            <a:endParaRPr lang="en-US" altLang="zh-CN" b="1"/>
          </a:p>
          <a:p>
            <a:endParaRPr lang="en-US" altLang="zh-CN" b="1"/>
          </a:p>
          <a:p>
            <a:r>
              <a:rPr lang="en-US" altLang="zh-CN" b="1"/>
              <a:t>----</a:t>
            </a:r>
            <a:r>
              <a:rPr lang="zh-CN" altLang="en-US" b="1"/>
              <a:t>一维搜索函数逼近法中的牛顿法的推广</a:t>
            </a:r>
            <a:r>
              <a:rPr lang="en-US" altLang="zh-CN" b="1"/>
              <a:t>.</a:t>
            </a:r>
            <a:endParaRPr lang="en-US" altLang="zh-CN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多元函数的</a:t>
            </a:r>
            <a:r>
              <a:rPr lang="en-US" altLang="zh-CN" dirty="0"/>
              <a:t>hessian </a:t>
            </a:r>
            <a:r>
              <a:rPr lang="zh-CN" altLang="en-US" dirty="0"/>
              <a:t>矩阵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多元泰勒展开式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hessian</a:t>
            </a:r>
            <a:r>
              <a:rPr lang="zh-CN" altLang="en-US" dirty="0"/>
              <a:t>矩阵</a:t>
            </a:r>
            <a:endParaRPr lang="zh-CN" altLang="en-US" dirty="0"/>
          </a:p>
        </p:txBody>
      </p:sp>
      <p:pic>
        <p:nvPicPr>
          <p:cNvPr id="10242" name="Picture 2" descr="https://bkimg.cdn.bcebos.com/pic/d043ad4bd11373f072bda9a9af0f4bfbfbed040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124" y="2238477"/>
            <a:ext cx="7884019" cy="71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2950008" y="4211843"/>
            <a:ext cx="16328577" cy="1749570"/>
            <a:chOff x="2950008" y="4211843"/>
            <a:chExt cx="16328577" cy="1749570"/>
          </a:xfrm>
        </p:grpSpPr>
        <p:pic>
          <p:nvPicPr>
            <p:cNvPr id="10246" name="Picture 6" descr="https://bkimg.cdn.bcebos.com/pic/80cb39dbb6fd52660cc6fc22a018972bd407361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0008" y="4211843"/>
              <a:ext cx="4136577" cy="1749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7"/>
            <p:cNvSpPr>
              <a:spLocks noChangeArrowheads="1"/>
            </p:cNvSpPr>
            <p:nvPr/>
          </p:nvSpPr>
          <p:spPr bwMode="auto">
            <a:xfrm>
              <a:off x="6982691" y="4629386"/>
              <a:ext cx="1229589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spAutoFit/>
            </a:bodyPr>
            <a:lstStyle>
              <a:lvl1pPr indent="212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212725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2400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cs typeface="Arial" panose="020B0604020202020204" pitchFamily="34" charset="0"/>
                </a:rPr>
                <a:t>为函数</a:t>
              </a:r>
              <a:r>
                <a:rPr kumimoji="0" lang="zh-CN" altLang="zh-CN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  </a:t>
              </a:r>
              <a:r>
                <a:rPr lang="en-US" altLang="zh-CN" sz="2400" dirty="0">
                  <a:solidFill>
                    <a:srgbClr val="333333"/>
                  </a:solidFill>
                  <a:cs typeface="Arial" panose="020B0604020202020204" pitchFamily="34" charset="0"/>
                </a:rPr>
                <a:t>      </a:t>
              </a:r>
              <a:r>
                <a:rPr kumimoji="0" lang="zh-CN" altLang="zh-CN" sz="2400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cs typeface="Arial" panose="020B0604020202020204" pitchFamily="34" charset="0"/>
                </a:rPr>
                <a:t>在点</a:t>
              </a:r>
              <a:r>
                <a:rPr kumimoji="0" lang="en-US" altLang="zh-CN" sz="2400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cs typeface="Arial" panose="020B0604020202020204" pitchFamily="34" charset="0"/>
                </a:rPr>
                <a:t>    </a:t>
              </a:r>
              <a:r>
                <a:rPr kumimoji="0" lang="zh-CN" altLang="zh-CN" sz="2400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cs typeface="Arial" panose="020B0604020202020204" pitchFamily="34" charset="0"/>
                </a:rPr>
                <a:t>处的黑塞矩阵</a:t>
              </a:r>
              <a:r>
                <a:rPr kumimoji="0" lang="zh-CN" altLang="zh-CN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 </a:t>
              </a:r>
              <a:endPara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pic>
          <p:nvPicPr>
            <p:cNvPr id="10248" name="Picture 8" descr="https://bkimg.cdn.bcebos.com/pic/83025aafa40f4bfb09df5e62084f78f0f73618f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4307" y="4774493"/>
              <a:ext cx="571988" cy="285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9" name="Picture 9" descr="https://bkimg.cdn.bcebos.com/pic/34fae6cd7b899e51e7edfd2249a7d933c8950da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76510" y="4734911"/>
              <a:ext cx="418888" cy="25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组合 5"/>
          <p:cNvGrpSpPr/>
          <p:nvPr/>
        </p:nvGrpSpPr>
        <p:grpSpPr>
          <a:xfrm>
            <a:off x="1805049" y="3147446"/>
            <a:ext cx="4629979" cy="668885"/>
            <a:chOff x="1805049" y="3147446"/>
            <a:chExt cx="4629979" cy="668885"/>
          </a:xfrm>
        </p:grpSpPr>
        <p:pic>
          <p:nvPicPr>
            <p:cNvPr id="10244" name="Picture 4" descr="https://bkimg.cdn.bcebos.com/pic/08f790529822720e4c2b23cc70cb0a46f21fab1b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5055" y="3147446"/>
              <a:ext cx="3439973" cy="6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文本框 4"/>
            <p:cNvSpPr txBox="1"/>
            <p:nvPr/>
          </p:nvSpPr>
          <p:spPr>
            <a:xfrm>
              <a:off x="1805049" y="3297222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其中，</a:t>
              </a:r>
              <a:endParaRPr lang="zh-CN" altLang="en-US" sz="24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8" name="Object 4"/>
          <p:cNvGraphicFramePr>
            <a:graphicFrameLocks noChangeAspect="1"/>
          </p:cNvGraphicFramePr>
          <p:nvPr/>
        </p:nvGraphicFramePr>
        <p:xfrm>
          <a:off x="2028825" y="188913"/>
          <a:ext cx="7486650" cy="6507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9" name="Equation" r:id="rId1" imgW="2717800" imgH="2362200" progId="Equation.DSMT4">
                  <p:embed/>
                </p:oleObj>
              </mc:Choice>
              <mc:Fallback>
                <p:oleObj name="Equation" r:id="rId1" imgW="2717800" imgH="2362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8825" y="188913"/>
                        <a:ext cx="7486650" cy="6507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9" name="AutoShape 5"/>
          <p:cNvSpPr>
            <a:spLocks noChangeArrowheads="1"/>
          </p:cNvSpPr>
          <p:nvPr/>
        </p:nvSpPr>
        <p:spPr bwMode="auto">
          <a:xfrm>
            <a:off x="8474075" y="5013325"/>
            <a:ext cx="1366838" cy="1295400"/>
          </a:xfrm>
          <a:prstGeom prst="wedgeEllipseCallout">
            <a:avLst>
              <a:gd name="adj1" fmla="val -146398"/>
              <a:gd name="adj2" fmla="val 58824"/>
            </a:avLst>
          </a:prstGeom>
          <a:solidFill>
            <a:srgbClr val="39C022"/>
          </a:solidFill>
          <a:ln w="9525">
            <a:solidFill>
              <a:srgbClr val="FF33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sz="2800">
                <a:solidFill>
                  <a:schemeClr val="bg1"/>
                </a:solidFill>
              </a:rPr>
              <a:t>牛顿方向</a:t>
            </a:r>
            <a:endParaRPr lang="zh-CN" alt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1992313" y="333375"/>
            <a:ext cx="1223962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800"/>
              <a:t>定理：</a:t>
            </a:r>
            <a:endParaRPr lang="zh-CN" altLang="en-US" sz="2800"/>
          </a:p>
        </p:txBody>
      </p:sp>
      <p:graphicFrame>
        <p:nvGraphicFramePr>
          <p:cNvPr id="57349" name="Object 5"/>
          <p:cNvGraphicFramePr>
            <a:graphicFrameLocks noChangeAspect="1"/>
          </p:cNvGraphicFramePr>
          <p:nvPr/>
        </p:nvGraphicFramePr>
        <p:xfrm>
          <a:off x="1865313" y="333376"/>
          <a:ext cx="7454900" cy="389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6" name="Equation" r:id="rId1" imgW="3454400" imgH="1803400" progId="Equation.DSMT4">
                  <p:embed/>
                </p:oleObj>
              </mc:Choice>
              <mc:Fallback>
                <p:oleObj name="Equation" r:id="rId1" imgW="3454400" imgH="18034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5313" y="333376"/>
                        <a:ext cx="7454900" cy="3890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50" name="Object 6"/>
          <p:cNvGraphicFramePr>
            <a:graphicFrameLocks noChangeAspect="1"/>
          </p:cNvGraphicFramePr>
          <p:nvPr/>
        </p:nvGraphicFramePr>
        <p:xfrm>
          <a:off x="1847850" y="4437063"/>
          <a:ext cx="7200900" cy="208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7" name="Equation" r:id="rId3" imgW="3327400" imgH="965200" progId="Equation.DSMT4">
                  <p:embed/>
                </p:oleObj>
              </mc:Choice>
              <mc:Fallback>
                <p:oleObj name="Equation" r:id="rId3" imgW="3327400" imgH="965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850" y="4437063"/>
                        <a:ext cx="7200900" cy="208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7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7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372" name="Object 4"/>
          <p:cNvGraphicFramePr>
            <a:graphicFrameLocks noChangeAspect="1"/>
          </p:cNvGraphicFramePr>
          <p:nvPr/>
        </p:nvGraphicFramePr>
        <p:xfrm>
          <a:off x="2208214" y="260351"/>
          <a:ext cx="7920037" cy="641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" name="Equation" r:id="rId1" imgW="3479800" imgH="2819400" progId="Equation.DSMT4">
                  <p:embed/>
                </p:oleObj>
              </mc:Choice>
              <mc:Fallback>
                <p:oleObj name="Equation" r:id="rId1" imgW="3479800" imgH="2819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8214" y="260351"/>
                        <a:ext cx="7920037" cy="641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8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2135189" y="188914"/>
            <a:ext cx="1368425" cy="57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3200"/>
              <a:t>步骤</a:t>
            </a:r>
            <a:r>
              <a:rPr lang="en-US" altLang="zh-CN" sz="3200"/>
              <a:t>:</a:t>
            </a:r>
            <a:endParaRPr lang="en-US" altLang="zh-CN" sz="3200"/>
          </a:p>
        </p:txBody>
      </p:sp>
      <p:graphicFrame>
        <p:nvGraphicFramePr>
          <p:cNvPr id="18435" name="Object 3"/>
          <p:cNvGraphicFramePr>
            <a:graphicFrameLocks noChangeAspect="1"/>
          </p:cNvGraphicFramePr>
          <p:nvPr/>
        </p:nvGraphicFramePr>
        <p:xfrm>
          <a:off x="1763713" y="908051"/>
          <a:ext cx="8204200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7" name="公式" r:id="rId1" imgW="2794000" imgH="228600" progId="Equation.3">
                  <p:embed/>
                </p:oleObj>
              </mc:Choice>
              <mc:Fallback>
                <p:oleObj name="公式" r:id="rId1" imgW="2794000" imgH="228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908051"/>
                        <a:ext cx="8204200" cy="66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7" name="Object 5"/>
          <p:cNvGraphicFramePr>
            <a:graphicFrameLocks noChangeAspect="1"/>
          </p:cNvGraphicFramePr>
          <p:nvPr/>
        </p:nvGraphicFramePr>
        <p:xfrm>
          <a:off x="1774826" y="1844675"/>
          <a:ext cx="7718425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8" name="公式" r:id="rId3" imgW="2895600" imgH="279400" progId="Equation.3">
                  <p:embed/>
                </p:oleObj>
              </mc:Choice>
              <mc:Fallback>
                <p:oleObj name="公式" r:id="rId3" imgW="2895600" imgH="279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4826" y="1844675"/>
                        <a:ext cx="7718425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8" name="Object 6"/>
          <p:cNvGraphicFramePr>
            <a:graphicFrameLocks noChangeAspect="1"/>
          </p:cNvGraphicFramePr>
          <p:nvPr/>
        </p:nvGraphicFramePr>
        <p:xfrm>
          <a:off x="1919289" y="2852739"/>
          <a:ext cx="6353175" cy="180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9" name="公式" r:id="rId5" imgW="2413000" imgH="685800" progId="Equation.3">
                  <p:embed/>
                </p:oleObj>
              </mc:Choice>
              <mc:Fallback>
                <p:oleObj name="公式" r:id="rId5" imgW="2413000" imgH="685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289" y="2852739"/>
                        <a:ext cx="6353175" cy="1804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12" name="Object 4"/>
          <p:cNvGraphicFramePr>
            <a:graphicFrameLocks noChangeAspect="1"/>
          </p:cNvGraphicFramePr>
          <p:nvPr/>
        </p:nvGraphicFramePr>
        <p:xfrm>
          <a:off x="2208213" y="115888"/>
          <a:ext cx="6119812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8" name="公式" r:id="rId1" imgW="1727200" imgH="228600" progId="Equation.3">
                  <p:embed/>
                </p:oleObj>
              </mc:Choice>
              <mc:Fallback>
                <p:oleObj name="公式" r:id="rId1" imgW="172720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8213" y="115888"/>
                        <a:ext cx="6119812" cy="65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3" name="Object 5"/>
          <p:cNvGraphicFramePr>
            <a:graphicFrameLocks noChangeAspect="1"/>
          </p:cNvGraphicFramePr>
          <p:nvPr/>
        </p:nvGraphicFramePr>
        <p:xfrm>
          <a:off x="1774825" y="776288"/>
          <a:ext cx="6985000" cy="596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9" name="公式" r:id="rId3" imgW="3124200" imgH="2667000" progId="Equation.3">
                  <p:embed/>
                </p:oleObj>
              </mc:Choice>
              <mc:Fallback>
                <p:oleObj name="公式" r:id="rId3" imgW="3124200" imgH="26670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4825" y="776288"/>
                        <a:ext cx="6985000" cy="596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1381" name="Object 5"/>
          <p:cNvGraphicFramePr>
            <a:graphicFrameLocks noChangeAspect="1"/>
          </p:cNvGraphicFramePr>
          <p:nvPr/>
        </p:nvGraphicFramePr>
        <p:xfrm>
          <a:off x="1774825" y="188913"/>
          <a:ext cx="8497888" cy="202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2" name="Equation" r:id="rId1" imgW="2514600" imgH="736600" progId="Equation.DSMT4">
                  <p:embed/>
                </p:oleObj>
              </mc:Choice>
              <mc:Fallback>
                <p:oleObj name="Equation" r:id="rId1" imgW="2514600" imgH="736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4825" y="188913"/>
                        <a:ext cx="8497888" cy="2024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382" name="Object 6"/>
          <p:cNvGraphicFramePr>
            <a:graphicFrameLocks noChangeAspect="1"/>
          </p:cNvGraphicFramePr>
          <p:nvPr/>
        </p:nvGraphicFramePr>
        <p:xfrm>
          <a:off x="1919289" y="2636839"/>
          <a:ext cx="7767637" cy="286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3" name="Equation" r:id="rId3" imgW="2298700" imgH="1041400" progId="Equation.DSMT4">
                  <p:embed/>
                </p:oleObj>
              </mc:Choice>
              <mc:Fallback>
                <p:oleObj name="Equation" r:id="rId3" imgW="2298700" imgH="10414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289" y="2636839"/>
                        <a:ext cx="7767637" cy="286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1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04" name="Object 4"/>
          <p:cNvGraphicFramePr>
            <a:graphicFrameLocks noChangeAspect="1"/>
          </p:cNvGraphicFramePr>
          <p:nvPr/>
        </p:nvGraphicFramePr>
        <p:xfrm>
          <a:off x="1631950" y="44451"/>
          <a:ext cx="4203700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6" name="Equation" r:id="rId1" imgW="1586865" imgH="254000" progId="Equation.DSMT4">
                  <p:embed/>
                </p:oleObj>
              </mc:Choice>
              <mc:Fallback>
                <p:oleObj name="Equation" r:id="rId1" imgW="1586865" imgH="2540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1950" y="44451"/>
                        <a:ext cx="4203700" cy="671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05" name="Object 5"/>
          <p:cNvGraphicFramePr>
            <a:graphicFrameLocks noChangeAspect="1"/>
          </p:cNvGraphicFramePr>
          <p:nvPr/>
        </p:nvGraphicFramePr>
        <p:xfrm>
          <a:off x="1524000" y="908051"/>
          <a:ext cx="9144000" cy="543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7" name="Equation" r:id="rId3" imgW="4356100" imgH="2590800" progId="Equation.DSMT4">
                  <p:embed/>
                </p:oleObj>
              </mc:Choice>
              <mc:Fallback>
                <p:oleObj name="Equation" r:id="rId3" imgW="4356100" imgH="2590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908051"/>
                        <a:ext cx="9144000" cy="543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06" name="Line 6"/>
          <p:cNvSpPr>
            <a:spLocks noChangeShapeType="1"/>
          </p:cNvSpPr>
          <p:nvPr/>
        </p:nvSpPr>
        <p:spPr bwMode="auto">
          <a:xfrm>
            <a:off x="1524000" y="1484313"/>
            <a:ext cx="9036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407" name="Line 7"/>
          <p:cNvSpPr>
            <a:spLocks noChangeShapeType="1"/>
          </p:cNvSpPr>
          <p:nvPr/>
        </p:nvSpPr>
        <p:spPr bwMode="auto">
          <a:xfrm>
            <a:off x="1524000" y="2492375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408" name="Line 8"/>
          <p:cNvSpPr>
            <a:spLocks noChangeShapeType="1"/>
          </p:cNvSpPr>
          <p:nvPr/>
        </p:nvSpPr>
        <p:spPr bwMode="auto">
          <a:xfrm>
            <a:off x="1524000" y="34290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409" name="Line 9"/>
          <p:cNvSpPr>
            <a:spLocks noChangeShapeType="1"/>
          </p:cNvSpPr>
          <p:nvPr/>
        </p:nvSpPr>
        <p:spPr bwMode="auto">
          <a:xfrm>
            <a:off x="1524000" y="4365625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410" name="Line 10"/>
          <p:cNvSpPr>
            <a:spLocks noChangeShapeType="1"/>
          </p:cNvSpPr>
          <p:nvPr/>
        </p:nvSpPr>
        <p:spPr bwMode="auto">
          <a:xfrm>
            <a:off x="1524000" y="5373688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411" name="Line 11"/>
          <p:cNvSpPr>
            <a:spLocks noChangeShapeType="1"/>
          </p:cNvSpPr>
          <p:nvPr/>
        </p:nvSpPr>
        <p:spPr bwMode="auto">
          <a:xfrm>
            <a:off x="1524000" y="6308725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412" name="Line 12"/>
          <p:cNvSpPr>
            <a:spLocks noChangeShapeType="1"/>
          </p:cNvSpPr>
          <p:nvPr/>
        </p:nvSpPr>
        <p:spPr bwMode="auto">
          <a:xfrm>
            <a:off x="1919288" y="1052513"/>
            <a:ext cx="0" cy="52562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413" name="Line 13"/>
          <p:cNvSpPr>
            <a:spLocks noChangeShapeType="1"/>
          </p:cNvSpPr>
          <p:nvPr/>
        </p:nvSpPr>
        <p:spPr bwMode="auto">
          <a:xfrm>
            <a:off x="3287713" y="1052513"/>
            <a:ext cx="0" cy="52562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414" name="Line 14"/>
          <p:cNvSpPr>
            <a:spLocks noChangeShapeType="1"/>
          </p:cNvSpPr>
          <p:nvPr/>
        </p:nvSpPr>
        <p:spPr bwMode="auto">
          <a:xfrm>
            <a:off x="4800600" y="1052513"/>
            <a:ext cx="0" cy="52562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415" name="Line 15"/>
          <p:cNvSpPr>
            <a:spLocks noChangeShapeType="1"/>
          </p:cNvSpPr>
          <p:nvPr/>
        </p:nvSpPr>
        <p:spPr bwMode="auto">
          <a:xfrm>
            <a:off x="6456363" y="1052513"/>
            <a:ext cx="0" cy="52562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416" name="Line 16"/>
          <p:cNvSpPr>
            <a:spLocks noChangeShapeType="1"/>
          </p:cNvSpPr>
          <p:nvPr/>
        </p:nvSpPr>
        <p:spPr bwMode="auto">
          <a:xfrm>
            <a:off x="8112125" y="1052513"/>
            <a:ext cx="0" cy="52562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426" name="Object 2"/>
          <p:cNvGraphicFramePr>
            <a:graphicFrameLocks noChangeAspect="1"/>
          </p:cNvGraphicFramePr>
          <p:nvPr/>
        </p:nvGraphicFramePr>
        <p:xfrm>
          <a:off x="1549400" y="44451"/>
          <a:ext cx="4370388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0" name="Equation" r:id="rId1" imgW="1651000" imgH="254000" progId="Equation.DSMT4">
                  <p:embed/>
                </p:oleObj>
              </mc:Choice>
              <mc:Fallback>
                <p:oleObj name="Equation" r:id="rId1" imgW="1651000" imgH="2540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9400" y="44451"/>
                        <a:ext cx="4370388" cy="671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427" name="Object 3"/>
          <p:cNvGraphicFramePr>
            <a:graphicFrameLocks noChangeAspect="1"/>
          </p:cNvGraphicFramePr>
          <p:nvPr/>
        </p:nvGraphicFramePr>
        <p:xfrm>
          <a:off x="1524000" y="1866900"/>
          <a:ext cx="9144000" cy="3519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1" name="Equation" r:id="rId3" imgW="4356100" imgH="1676400" progId="Equation.DSMT4">
                  <p:embed/>
                </p:oleObj>
              </mc:Choice>
              <mc:Fallback>
                <p:oleObj name="Equation" r:id="rId3" imgW="4356100" imgH="16764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866900"/>
                        <a:ext cx="9144000" cy="3519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428" name="Line 4"/>
          <p:cNvSpPr>
            <a:spLocks noChangeShapeType="1"/>
          </p:cNvSpPr>
          <p:nvPr/>
        </p:nvSpPr>
        <p:spPr bwMode="auto">
          <a:xfrm>
            <a:off x="1524000" y="1484313"/>
            <a:ext cx="9036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429" name="Line 5"/>
          <p:cNvSpPr>
            <a:spLocks noChangeShapeType="1"/>
          </p:cNvSpPr>
          <p:nvPr/>
        </p:nvSpPr>
        <p:spPr bwMode="auto">
          <a:xfrm>
            <a:off x="1524000" y="2492375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430" name="Line 6"/>
          <p:cNvSpPr>
            <a:spLocks noChangeShapeType="1"/>
          </p:cNvSpPr>
          <p:nvPr/>
        </p:nvSpPr>
        <p:spPr bwMode="auto">
          <a:xfrm>
            <a:off x="1524000" y="34290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431" name="Line 7"/>
          <p:cNvSpPr>
            <a:spLocks noChangeShapeType="1"/>
          </p:cNvSpPr>
          <p:nvPr/>
        </p:nvSpPr>
        <p:spPr bwMode="auto">
          <a:xfrm>
            <a:off x="1524000" y="4365625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432" name="Line 8"/>
          <p:cNvSpPr>
            <a:spLocks noChangeShapeType="1"/>
          </p:cNvSpPr>
          <p:nvPr/>
        </p:nvSpPr>
        <p:spPr bwMode="auto">
          <a:xfrm>
            <a:off x="1524000" y="5373688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434" name="Line 10"/>
          <p:cNvSpPr>
            <a:spLocks noChangeShapeType="1"/>
          </p:cNvSpPr>
          <p:nvPr/>
        </p:nvSpPr>
        <p:spPr bwMode="auto">
          <a:xfrm>
            <a:off x="1919288" y="1052513"/>
            <a:ext cx="0" cy="52562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435" name="Line 11"/>
          <p:cNvSpPr>
            <a:spLocks noChangeShapeType="1"/>
          </p:cNvSpPr>
          <p:nvPr/>
        </p:nvSpPr>
        <p:spPr bwMode="auto">
          <a:xfrm>
            <a:off x="3287713" y="1052513"/>
            <a:ext cx="0" cy="52562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436" name="Line 12"/>
          <p:cNvSpPr>
            <a:spLocks noChangeShapeType="1"/>
          </p:cNvSpPr>
          <p:nvPr/>
        </p:nvSpPr>
        <p:spPr bwMode="auto">
          <a:xfrm>
            <a:off x="4800600" y="1052513"/>
            <a:ext cx="0" cy="52562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437" name="Line 13"/>
          <p:cNvSpPr>
            <a:spLocks noChangeShapeType="1"/>
          </p:cNvSpPr>
          <p:nvPr/>
        </p:nvSpPr>
        <p:spPr bwMode="auto">
          <a:xfrm>
            <a:off x="6456363" y="1052513"/>
            <a:ext cx="0" cy="52562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438" name="Line 14"/>
          <p:cNvSpPr>
            <a:spLocks noChangeShapeType="1"/>
          </p:cNvSpPr>
          <p:nvPr/>
        </p:nvSpPr>
        <p:spPr bwMode="auto">
          <a:xfrm>
            <a:off x="8112125" y="1052513"/>
            <a:ext cx="0" cy="52562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4452" name="Object 4"/>
          <p:cNvGraphicFramePr>
            <a:graphicFrameLocks noChangeAspect="1"/>
          </p:cNvGraphicFramePr>
          <p:nvPr/>
        </p:nvGraphicFramePr>
        <p:xfrm>
          <a:off x="2063751" y="333375"/>
          <a:ext cx="7229475" cy="2484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1" name="Equation" r:id="rId1" imgW="2730500" imgH="939800" progId="Equation.DSMT4">
                  <p:embed/>
                </p:oleObj>
              </mc:Choice>
              <mc:Fallback>
                <p:oleObj name="Equation" r:id="rId1" imgW="2730500" imgH="939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751" y="333375"/>
                        <a:ext cx="7229475" cy="2484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453" name="Rectangle 5"/>
          <p:cNvSpPr>
            <a:spLocks noChangeArrowheads="1"/>
          </p:cNvSpPr>
          <p:nvPr/>
        </p:nvSpPr>
        <p:spPr bwMode="auto">
          <a:xfrm>
            <a:off x="1992313" y="3284538"/>
            <a:ext cx="8064500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800"/>
              <a:t>用</a:t>
            </a:r>
            <a:r>
              <a:rPr lang="en-US" altLang="zh-CN" sz="2800"/>
              <a:t>Newton</a:t>
            </a:r>
            <a:r>
              <a:rPr lang="zh-CN" altLang="en-US" sz="2800"/>
              <a:t>法求解无约束问题会出现以下情形：</a:t>
            </a:r>
            <a:endParaRPr lang="zh-CN" altLang="en-US" sz="2800"/>
          </a:p>
        </p:txBody>
      </p:sp>
      <p:sp>
        <p:nvSpPr>
          <p:cNvPr id="104454" name="Rectangle 6"/>
          <p:cNvSpPr>
            <a:spLocks noChangeArrowheads="1"/>
          </p:cNvSpPr>
          <p:nvPr/>
        </p:nvSpPr>
        <p:spPr bwMode="auto">
          <a:xfrm>
            <a:off x="1774825" y="4221163"/>
            <a:ext cx="4319588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800"/>
              <a:t>（</a:t>
            </a:r>
            <a:r>
              <a:rPr lang="en-US" altLang="zh-CN" sz="2800"/>
              <a:t>1</a:t>
            </a:r>
            <a:r>
              <a:rPr lang="zh-CN" altLang="en-US" sz="2800"/>
              <a:t>）收敛到极小点。</a:t>
            </a:r>
            <a:endParaRPr lang="zh-CN" altLang="en-US" sz="2800"/>
          </a:p>
        </p:txBody>
      </p:sp>
      <p:sp>
        <p:nvSpPr>
          <p:cNvPr id="104455" name="Rectangle 7"/>
          <p:cNvSpPr>
            <a:spLocks noChangeArrowheads="1"/>
          </p:cNvSpPr>
          <p:nvPr/>
        </p:nvSpPr>
        <p:spPr bwMode="auto">
          <a:xfrm>
            <a:off x="1558925" y="4941888"/>
            <a:ext cx="4319588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800"/>
              <a:t>（</a:t>
            </a:r>
            <a:r>
              <a:rPr lang="en-US" altLang="zh-CN" sz="2800"/>
              <a:t>2</a:t>
            </a:r>
            <a:r>
              <a:rPr lang="zh-CN" altLang="en-US" sz="2800"/>
              <a:t>）收敛到鞍点。</a:t>
            </a:r>
            <a:endParaRPr lang="zh-CN" altLang="en-US" sz="2800"/>
          </a:p>
        </p:txBody>
      </p:sp>
      <p:sp>
        <p:nvSpPr>
          <p:cNvPr id="104456" name="Rectangle 8"/>
          <p:cNvSpPr>
            <a:spLocks noChangeArrowheads="1"/>
          </p:cNvSpPr>
          <p:nvPr/>
        </p:nvSpPr>
        <p:spPr bwMode="auto">
          <a:xfrm>
            <a:off x="2208213" y="5661025"/>
            <a:ext cx="6767512" cy="71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800"/>
              <a:t>（</a:t>
            </a:r>
            <a:r>
              <a:rPr lang="en-US" altLang="zh-CN" sz="2800"/>
              <a:t>3</a:t>
            </a:r>
            <a:r>
              <a:rPr lang="zh-CN" altLang="en-US" sz="2800"/>
              <a:t>）</a:t>
            </a:r>
            <a:r>
              <a:rPr lang="en-US" altLang="zh-CN" sz="2800"/>
              <a:t>Hesse</a:t>
            </a:r>
            <a:r>
              <a:rPr lang="zh-CN" altLang="en-US" sz="2800"/>
              <a:t>矩阵不可逆，无法迭代下去。</a:t>
            </a: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4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4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4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4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4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3" grpId="0"/>
      <p:bldP spid="104454" grpId="0"/>
      <p:bldP spid="104455" grpId="0"/>
      <p:bldP spid="10445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1919288" y="333375"/>
            <a:ext cx="8424862" cy="93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3200"/>
              <a:t>优点</a:t>
            </a:r>
            <a:r>
              <a:rPr lang="en-US" altLang="zh-CN" sz="3200"/>
              <a:t>:</a:t>
            </a:r>
            <a:r>
              <a:rPr lang="zh-CN" altLang="en-US" sz="3200"/>
              <a:t>（</a:t>
            </a:r>
            <a:r>
              <a:rPr lang="en-US" altLang="zh-CN" sz="3200"/>
              <a:t>1</a:t>
            </a:r>
            <a:r>
              <a:rPr lang="zh-CN" altLang="en-US" sz="3200"/>
              <a:t>）</a:t>
            </a:r>
            <a:r>
              <a:rPr lang="en-US" altLang="zh-CN" sz="3200"/>
              <a:t>Newton</a:t>
            </a:r>
            <a:r>
              <a:rPr lang="zh-CN" altLang="en-US" sz="3200"/>
              <a:t>法产生的点列</a:t>
            </a:r>
            <a:r>
              <a:rPr lang="en-US" altLang="zh-CN" sz="3200">
                <a:latin typeface="Times New Roman" panose="02020603050405020304" pitchFamily="18" charset="0"/>
              </a:rPr>
              <a:t>{</a:t>
            </a:r>
            <a:r>
              <a:rPr lang="en-US" altLang="zh-CN" sz="3200" i="1">
                <a:latin typeface="Times New Roman" panose="02020603050405020304" pitchFamily="18" charset="0"/>
              </a:rPr>
              <a:t>x</a:t>
            </a:r>
            <a:r>
              <a:rPr lang="en-US" altLang="zh-CN" sz="3200" baseline="30000">
                <a:latin typeface="Times New Roman" panose="02020603050405020304" pitchFamily="18" charset="0"/>
              </a:rPr>
              <a:t>(</a:t>
            </a:r>
            <a:r>
              <a:rPr lang="en-US" altLang="zh-CN" sz="3200" i="1" baseline="30000">
                <a:latin typeface="Times New Roman" panose="02020603050405020304" pitchFamily="18" charset="0"/>
              </a:rPr>
              <a:t>k</a:t>
            </a:r>
            <a:r>
              <a:rPr lang="en-US" altLang="zh-CN" sz="3200" baseline="30000">
                <a:latin typeface="Times New Roman" panose="02020603050405020304" pitchFamily="18" charset="0"/>
              </a:rPr>
              <a:t>)</a:t>
            </a:r>
            <a:r>
              <a:rPr lang="en-US" altLang="zh-CN" sz="3200">
                <a:latin typeface="Times New Roman" panose="02020603050405020304" pitchFamily="18" charset="0"/>
              </a:rPr>
              <a:t>}</a:t>
            </a:r>
            <a:r>
              <a:rPr lang="zh-CN" altLang="en-US" sz="3200"/>
              <a:t>若收</a:t>
            </a:r>
            <a:endParaRPr lang="zh-CN" altLang="en-US" sz="3200"/>
          </a:p>
          <a:p>
            <a:pPr algn="ctr"/>
            <a:r>
              <a:rPr lang="zh-CN" altLang="en-US" sz="3200"/>
              <a:t>敛，则收敛速度快</a:t>
            </a:r>
            <a:r>
              <a:rPr lang="en-US" altLang="zh-CN" sz="3200"/>
              <a:t>---</a:t>
            </a:r>
            <a:r>
              <a:rPr lang="zh-CN" altLang="en-US" sz="3200"/>
              <a:t>具有至少二阶收敛速率。</a:t>
            </a:r>
            <a:endParaRPr lang="zh-CN" altLang="en-US" sz="3200"/>
          </a:p>
        </p:txBody>
      </p:sp>
      <p:graphicFrame>
        <p:nvGraphicFramePr>
          <p:cNvPr id="19461" name="Object 5"/>
          <p:cNvGraphicFramePr>
            <a:graphicFrameLocks noChangeAspect="1"/>
          </p:cNvGraphicFramePr>
          <p:nvPr/>
        </p:nvGraphicFramePr>
        <p:xfrm>
          <a:off x="2279650" y="2308226"/>
          <a:ext cx="7056438" cy="414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5" name="公式" r:id="rId1" imgW="2768600" imgH="1625600" progId="Equation.3">
                  <p:embed/>
                </p:oleObj>
              </mc:Choice>
              <mc:Fallback>
                <p:oleObj name="公式" r:id="rId1" imgW="2768600" imgH="1625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9650" y="2308226"/>
                        <a:ext cx="7056438" cy="4144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3" name="Rectangle 7"/>
          <p:cNvSpPr>
            <a:spLocks noChangeArrowheads="1"/>
          </p:cNvSpPr>
          <p:nvPr/>
        </p:nvSpPr>
        <p:spPr bwMode="auto">
          <a:xfrm>
            <a:off x="1343026" y="1484314"/>
            <a:ext cx="7777163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3200"/>
              <a:t>(2) Newton</a:t>
            </a:r>
            <a:r>
              <a:rPr lang="zh-CN" altLang="en-US" sz="3200"/>
              <a:t>法具有二次终止性。</a:t>
            </a:r>
            <a:endParaRPr lang="zh-CN" altLang="en-US"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0" grpId="0"/>
      <p:bldP spid="1946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en-US" altLang="zh-CN" dirty="0"/>
              <a:t>Hessian matrix:</a:t>
            </a:r>
            <a:r>
              <a:rPr lang="zh-CN" altLang="en-US" dirty="0"/>
              <a:t>描述了函数的局部曲率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如果二阶导数大于</a:t>
            </a:r>
            <a:r>
              <a:rPr lang="en-US" altLang="zh-CN" dirty="0"/>
              <a:t>0</a:t>
            </a:r>
            <a:r>
              <a:rPr lang="zh-CN" altLang="en-US" dirty="0"/>
              <a:t>（</a:t>
            </a:r>
            <a:r>
              <a:rPr lang="en-US" altLang="zh-CN" dirty="0"/>
              <a:t>Hessian</a:t>
            </a:r>
            <a:r>
              <a:rPr lang="zh-CN" altLang="en-US" dirty="0"/>
              <a:t>矩阵正定），函数有极小值；如果二阶导数小于</a:t>
            </a:r>
            <a:r>
              <a:rPr lang="en-US" altLang="zh-CN" dirty="0"/>
              <a:t>0</a:t>
            </a:r>
            <a:r>
              <a:rPr lang="zh-CN" altLang="en-US" dirty="0"/>
              <a:t> （</a:t>
            </a:r>
            <a:r>
              <a:rPr lang="en-US" altLang="zh-CN" dirty="0"/>
              <a:t>Hessian</a:t>
            </a:r>
            <a:r>
              <a:rPr lang="zh-CN" altLang="en-US" dirty="0"/>
              <a:t>矩阵负定），函数有极大值；如果二阶导数等于</a:t>
            </a:r>
            <a:r>
              <a:rPr lang="en-US" altLang="zh-CN" dirty="0"/>
              <a:t>0</a:t>
            </a:r>
            <a:r>
              <a:rPr lang="zh-CN" altLang="en-US" dirty="0"/>
              <a:t>，情况不定。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Hessian</a:t>
            </a:r>
            <a:r>
              <a:rPr lang="zh-CN" altLang="en-US" dirty="0"/>
              <a:t>矩阵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1151907" y="3186069"/>
            <a:ext cx="7412369" cy="461665"/>
            <a:chOff x="1151907" y="3186069"/>
            <a:chExt cx="7412369" cy="46166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1151907" y="3186069"/>
              <a:ext cx="386997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spAutoFit/>
            </a:bodyPr>
            <a:lstStyle>
              <a:lvl1pPr indent="212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212725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2400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cs typeface="Arial" panose="020B0604020202020204" pitchFamily="34" charset="0"/>
                </a:rPr>
                <a:t>例：</a:t>
              </a:r>
              <a:r>
                <a:rPr kumimoji="0" lang="zh-CN" altLang="zh-CN" sz="2400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cs typeface="Arial" panose="020B0604020202020204" pitchFamily="34" charset="0"/>
                </a:rPr>
                <a:t>求三元函数的极值</a:t>
              </a:r>
              <a:r>
                <a:rPr kumimoji="0" lang="zh-CN" altLang="en-US" sz="2400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cs typeface="Arial" panose="020B0604020202020204" pitchFamily="34" charset="0"/>
                </a:rPr>
                <a:t>：</a:t>
              </a:r>
              <a:r>
                <a:rPr kumimoji="0" lang="zh-CN" altLang="zh-CN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 </a:t>
              </a:r>
              <a:endPara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pic>
          <p:nvPicPr>
            <p:cNvPr id="11268" name="Picture 4" descr="https://bkimg.cdn.bcebos.com/pic/cf1b9d16fdfaaf5175794b89875494eef01f7a6a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0076" y="3285321"/>
              <a:ext cx="3824200" cy="295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组合 6"/>
          <p:cNvGrpSpPr/>
          <p:nvPr/>
        </p:nvGrpSpPr>
        <p:grpSpPr>
          <a:xfrm>
            <a:off x="1219645" y="3908245"/>
            <a:ext cx="9890144" cy="2226038"/>
            <a:chOff x="1219645" y="3908245"/>
            <a:chExt cx="9890144" cy="2226038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1219645" y="3908245"/>
              <a:ext cx="8690199" cy="20082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114264" numCol="1" anchor="ctr" anchorCtr="0" compatLnSpc="1">
              <a:spAutoFit/>
            </a:bodyPr>
            <a:lstStyle>
              <a:lvl1pPr indent="3175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3175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2400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cs typeface="Arial" panose="020B0604020202020204" pitchFamily="34" charset="0"/>
                </a:rPr>
                <a:t>解：因为</a:t>
              </a:r>
              <a:r>
                <a:rPr kumimoji="0" lang="en-US" altLang="zh-CN" sz="2400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cs typeface="Arial" panose="020B0604020202020204" pitchFamily="34" charset="0"/>
                </a:rPr>
                <a:t>                                          </a:t>
              </a:r>
              <a:r>
                <a:rPr lang="zh-CN" altLang="en-US" sz="2400" dirty="0">
                  <a:solidFill>
                    <a:srgbClr val="333333"/>
                  </a:solidFill>
                  <a:cs typeface="Arial" panose="020B0604020202020204" pitchFamily="34" charset="0"/>
                </a:rPr>
                <a:t>，</a:t>
              </a:r>
              <a:r>
                <a:rPr kumimoji="0" lang="zh-CN" altLang="zh-CN" sz="2400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cs typeface="Arial" panose="020B0604020202020204" pitchFamily="34" charset="0"/>
                </a:rPr>
                <a:t>故该三元函数的驻点是</a:t>
              </a:r>
              <a:endPara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endParaRPr>
            </a:p>
            <a:p>
              <a:pPr marL="0" marR="0" lvl="0" indent="3175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3175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2400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cs typeface="Arial" panose="020B0604020202020204" pitchFamily="34" charset="0"/>
                </a:rPr>
                <a:t>又因为</a:t>
              </a:r>
              <a:r>
                <a:rPr kumimoji="0" lang="en-US" altLang="zh-CN" sz="2400" b="0" i="0" u="none" strike="noStrike" cap="none" normalizeH="0" dirty="0">
                  <a:ln>
                    <a:noFill/>
                  </a:ln>
                  <a:solidFill>
                    <a:srgbClr val="333333"/>
                  </a:solidFill>
                  <a:effectLst/>
                  <a:cs typeface="Arial" panose="020B0604020202020204" pitchFamily="34" charset="0"/>
                </a:rPr>
                <a:t>                                                       </a:t>
              </a:r>
              <a:r>
                <a:rPr kumimoji="0" lang="zh-CN" altLang="en-US" sz="2400" b="0" i="0" u="none" strike="noStrike" cap="none" normalizeH="0" dirty="0">
                  <a:ln>
                    <a:noFill/>
                  </a:ln>
                  <a:solidFill>
                    <a:srgbClr val="333333"/>
                  </a:solidFill>
                  <a:effectLst/>
                  <a:cs typeface="Arial" panose="020B0604020202020204" pitchFamily="34" charset="0"/>
                </a:rPr>
                <a:t>，</a:t>
              </a:r>
              <a:r>
                <a:rPr kumimoji="0" lang="zh-CN" altLang="zh-CN" sz="2400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cs typeface="Arial" panose="020B0604020202020204" pitchFamily="34" charset="0"/>
                </a:rPr>
                <a:t>故有：</a:t>
              </a:r>
              <a:endPara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endParaRPr>
            </a:p>
            <a:p>
              <a:pPr marL="0" marR="0" lvl="0" indent="3175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2400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cs typeface="Arial" panose="020B0604020202020204" pitchFamily="34" charset="0"/>
                </a:rPr>
                <a:t>  </a:t>
              </a:r>
              <a:endPara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3175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2400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cs typeface="Arial" panose="020B0604020202020204" pitchFamily="34" charset="0"/>
                </a:rPr>
                <a:t>因为A是正定矩阵，故</a:t>
              </a:r>
              <a:r>
                <a:rPr kumimoji="0" lang="en-US" altLang="zh-CN" sz="2400" b="0" i="0" u="none" strike="noStrike" cap="none" normalizeH="0" dirty="0">
                  <a:ln>
                    <a:noFill/>
                  </a:ln>
                  <a:solidFill>
                    <a:srgbClr val="333333"/>
                  </a:solidFill>
                  <a:effectLst/>
                  <a:cs typeface="Arial" panose="020B0604020202020204" pitchFamily="34" charset="0"/>
                </a:rPr>
                <a:t>               </a:t>
              </a:r>
              <a:r>
                <a:rPr kumimoji="0" lang="zh-CN" altLang="zh-CN" sz="2400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cs typeface="Arial" panose="020B0604020202020204" pitchFamily="34" charset="0"/>
                </a:rPr>
                <a:t>是极小值点，且极小值</a:t>
              </a:r>
              <a:endPara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endParaRPr>
            </a:p>
          </p:txBody>
        </p:sp>
        <p:pic>
          <p:nvPicPr>
            <p:cNvPr id="11270" name="Picture 6" descr="https://bkimg.cdn.bcebos.com/pic/c995d143ad4bd11391ab820551afa40f4bfb05a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6892" y="3917833"/>
              <a:ext cx="3304774" cy="500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71" name="Picture 7" descr="https://bkimg.cdn.bcebos.com/pic/8b13632762d0f703b3e2a0eb03fa513d2697c5b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2878" y="4030336"/>
              <a:ext cx="1056911" cy="275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72" name="Picture 8" descr="https://bkimg.cdn.bcebos.com/pic/f9198618367adab4485d2f7480d4b31c8701e47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4336" y="4709963"/>
              <a:ext cx="4486837" cy="460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73" name="Picture 9" descr="https://bkimg.cdn.bcebos.com/pic/f703738da97739124897b256f3198618367ae25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6349" y="4473342"/>
              <a:ext cx="1706949" cy="933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74" name="Picture 10" descr="https://bkimg.cdn.bcebos.com/pic/8b13632762d0f703b3e2a0eb03fa513d2697c5b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9279" y="5507921"/>
              <a:ext cx="1133360" cy="295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75" name="Picture 11" descr="https://bkimg.cdn.bcebos.com/pic/42166d224f4a20a46bc80bf09b529822720ed03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7551" y="5821085"/>
              <a:ext cx="2244586" cy="313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ChangeArrowheads="1"/>
          </p:cNvSpPr>
          <p:nvPr/>
        </p:nvSpPr>
        <p:spPr bwMode="auto">
          <a:xfrm>
            <a:off x="2208213" y="908050"/>
            <a:ext cx="1511300" cy="719138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3600"/>
              <a:t>缺点</a:t>
            </a:r>
            <a:r>
              <a:rPr lang="en-US" altLang="zh-CN" sz="3600"/>
              <a:t>:</a:t>
            </a:r>
            <a:endParaRPr lang="en-US" altLang="zh-CN" sz="3600"/>
          </a:p>
        </p:txBody>
      </p:sp>
      <p:sp>
        <p:nvSpPr>
          <p:cNvPr id="7578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981200" y="1781176"/>
            <a:ext cx="8229600" cy="4456113"/>
          </a:xfrm>
        </p:spPr>
        <p:txBody>
          <a:bodyPr/>
          <a:lstStyle/>
          <a:p>
            <a:r>
              <a:rPr lang="zh-CN" altLang="en-US" b="1"/>
              <a:t>（</a:t>
            </a:r>
            <a:r>
              <a:rPr lang="en-US" altLang="zh-CN" b="1"/>
              <a:t>1</a:t>
            </a:r>
            <a:r>
              <a:rPr lang="zh-CN" altLang="en-US" b="1"/>
              <a:t>）可能会出现在某步迭代时，目标函数值上升</a:t>
            </a:r>
            <a:r>
              <a:rPr lang="en-US" altLang="zh-CN" b="1"/>
              <a:t>.</a:t>
            </a:r>
            <a:endParaRPr lang="en-US" altLang="zh-CN" b="1"/>
          </a:p>
          <a:p>
            <a:r>
              <a:rPr lang="zh-CN" altLang="en-US" b="1"/>
              <a:t>（</a:t>
            </a:r>
            <a:r>
              <a:rPr lang="en-US" altLang="zh-CN" b="1"/>
              <a:t>2</a:t>
            </a:r>
            <a:r>
              <a:rPr lang="zh-CN" altLang="en-US" b="1"/>
              <a:t>）当初始点远离极小点时，牛顿法产生的点列可能不收敛，或者收敛到鞍点，或者</a:t>
            </a:r>
            <a:r>
              <a:rPr lang="en-US" altLang="zh-CN" b="1"/>
              <a:t>Hesse</a:t>
            </a:r>
            <a:r>
              <a:rPr lang="zh-CN" altLang="en-US" b="1"/>
              <a:t>矩阵不可逆，无法计算</a:t>
            </a:r>
            <a:r>
              <a:rPr lang="en-US" altLang="zh-CN" b="1"/>
              <a:t>.</a:t>
            </a:r>
            <a:endParaRPr lang="en-US" altLang="zh-CN" b="1"/>
          </a:p>
          <a:p>
            <a:r>
              <a:rPr lang="zh-CN" altLang="en-US" b="1"/>
              <a:t>（</a:t>
            </a:r>
            <a:r>
              <a:rPr lang="en-US" altLang="zh-CN" b="1"/>
              <a:t>3</a:t>
            </a:r>
            <a:r>
              <a:rPr lang="zh-CN" altLang="en-US" b="1"/>
              <a:t>）需要计算</a:t>
            </a:r>
            <a:r>
              <a:rPr lang="en-US" altLang="zh-CN" b="1"/>
              <a:t>Hesse</a:t>
            </a:r>
            <a:r>
              <a:rPr lang="zh-CN" altLang="en-US" b="1"/>
              <a:t>矩阵的逆矩阵，计算量大</a:t>
            </a:r>
            <a:r>
              <a:rPr lang="en-US" altLang="zh-CN" b="1"/>
              <a:t>.</a:t>
            </a:r>
            <a:endParaRPr lang="en-US" altLang="zh-CN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57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57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57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2135189" y="1125539"/>
            <a:ext cx="1368425" cy="57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3200"/>
              <a:t>步骤</a:t>
            </a:r>
            <a:r>
              <a:rPr lang="en-US" altLang="zh-CN" sz="3200"/>
              <a:t>:</a:t>
            </a:r>
            <a:endParaRPr lang="en-US" altLang="zh-CN" sz="3200"/>
          </a:p>
        </p:txBody>
      </p:sp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1819276" y="1628775"/>
          <a:ext cx="7229475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1" name="公式" r:id="rId1" imgW="2755900" imgH="228600" progId="Equation.3">
                  <p:embed/>
                </p:oleObj>
              </mc:Choice>
              <mc:Fallback>
                <p:oleObj name="公式" r:id="rId1" imgW="2755900" imgH="228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9276" y="1628775"/>
                        <a:ext cx="7229475" cy="598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8" name="Object 4"/>
          <p:cNvGraphicFramePr>
            <a:graphicFrameLocks noChangeAspect="1"/>
          </p:cNvGraphicFramePr>
          <p:nvPr/>
        </p:nvGraphicFramePr>
        <p:xfrm>
          <a:off x="1774826" y="2205039"/>
          <a:ext cx="4968875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2" name="公式" r:id="rId3" imgW="1866900" imgH="228600" progId="Equation.3">
                  <p:embed/>
                </p:oleObj>
              </mc:Choice>
              <mc:Fallback>
                <p:oleObj name="公式" r:id="rId3" imgW="186690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4826" y="2205039"/>
                        <a:ext cx="4968875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9" name="Object 5"/>
          <p:cNvGraphicFramePr>
            <a:graphicFrameLocks noChangeAspect="1"/>
          </p:cNvGraphicFramePr>
          <p:nvPr/>
        </p:nvGraphicFramePr>
        <p:xfrm>
          <a:off x="1816100" y="2924176"/>
          <a:ext cx="6440488" cy="1274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3" name="公式" r:id="rId5" imgW="2692400" imgH="533400" progId="Equation.3">
                  <p:embed/>
                </p:oleObj>
              </mc:Choice>
              <mc:Fallback>
                <p:oleObj name="公式" r:id="rId5" imgW="2692400" imgH="533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2924176"/>
                        <a:ext cx="6440488" cy="1274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0" name="Rectangle 6"/>
          <p:cNvSpPr>
            <a:spLocks noChangeArrowheads="1"/>
          </p:cNvSpPr>
          <p:nvPr/>
        </p:nvSpPr>
        <p:spPr bwMode="auto">
          <a:xfrm>
            <a:off x="3863975" y="260350"/>
            <a:ext cx="3240088" cy="6477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3200"/>
              <a:t>阻尼牛顿法</a:t>
            </a:r>
            <a:endParaRPr lang="zh-CN" altLang="en-US" sz="3200"/>
          </a:p>
        </p:txBody>
      </p:sp>
      <p:graphicFrame>
        <p:nvGraphicFramePr>
          <p:cNvPr id="21511" name="Object 7"/>
          <p:cNvGraphicFramePr>
            <a:graphicFrameLocks noChangeAspect="1"/>
          </p:cNvGraphicFramePr>
          <p:nvPr/>
        </p:nvGraphicFramePr>
        <p:xfrm>
          <a:off x="1847851" y="4076700"/>
          <a:ext cx="6481763" cy="193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4" name="公式" r:id="rId7" imgW="2641600" imgH="787400" progId="Equation.3">
                  <p:embed/>
                </p:oleObj>
              </mc:Choice>
              <mc:Fallback>
                <p:oleObj name="公式" r:id="rId7" imgW="2641600" imgH="7874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851" y="4076700"/>
                        <a:ext cx="6481763" cy="193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2" name="Object 8"/>
          <p:cNvGraphicFramePr>
            <a:graphicFrameLocks noChangeAspect="1"/>
          </p:cNvGraphicFramePr>
          <p:nvPr/>
        </p:nvGraphicFramePr>
        <p:xfrm>
          <a:off x="2063750" y="6092825"/>
          <a:ext cx="3240088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5" name="公式" r:id="rId9" imgW="1231265" imgH="203200" progId="Equation.3">
                  <p:embed/>
                </p:oleObj>
              </mc:Choice>
              <mc:Fallback>
                <p:oleObj name="公式" r:id="rId9" imgW="1231265" imgH="203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750" y="6092825"/>
                        <a:ext cx="3240088" cy="534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2063751" y="333376"/>
            <a:ext cx="5040313" cy="57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800"/>
              <a:t>用阻尼牛顿法求解下列问题</a:t>
            </a:r>
            <a:r>
              <a:rPr lang="en-US" altLang="zh-CN" sz="2800"/>
              <a:t>:</a:t>
            </a:r>
            <a:endParaRPr lang="en-US" altLang="zh-CN" sz="2800"/>
          </a:p>
        </p:txBody>
      </p:sp>
      <p:graphicFrame>
        <p:nvGraphicFramePr>
          <p:cNvPr id="20485" name="Object 5"/>
          <p:cNvGraphicFramePr>
            <a:graphicFrameLocks noChangeAspect="1"/>
          </p:cNvGraphicFramePr>
          <p:nvPr/>
        </p:nvGraphicFramePr>
        <p:xfrm>
          <a:off x="2063750" y="1052513"/>
          <a:ext cx="4679950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6" name="公式" r:id="rId1" imgW="1917700" imgH="228600" progId="Equation.3">
                  <p:embed/>
                </p:oleObj>
              </mc:Choice>
              <mc:Fallback>
                <p:oleObj name="公式" r:id="rId1" imgW="191770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750" y="1052513"/>
                        <a:ext cx="4679950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6" name="Object 6"/>
          <p:cNvGraphicFramePr>
            <a:graphicFrameLocks noChangeAspect="1"/>
          </p:cNvGraphicFramePr>
          <p:nvPr/>
        </p:nvGraphicFramePr>
        <p:xfrm>
          <a:off x="2351089" y="1628776"/>
          <a:ext cx="5329237" cy="527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7" name="公式" r:id="rId3" imgW="2489200" imgH="2463800" progId="Equation.3">
                  <p:embed/>
                </p:oleObj>
              </mc:Choice>
              <mc:Fallback>
                <p:oleObj name="公式" r:id="rId3" imgW="2489200" imgH="2463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1089" y="1628776"/>
                        <a:ext cx="5329237" cy="527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2135189" y="333376"/>
            <a:ext cx="1368425" cy="57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3200"/>
              <a:t>步骤</a:t>
            </a:r>
            <a:r>
              <a:rPr lang="en-US" altLang="zh-CN" sz="3200"/>
              <a:t>:</a:t>
            </a:r>
            <a:endParaRPr lang="en-US" altLang="zh-CN" sz="3200"/>
          </a:p>
        </p:txBody>
      </p:sp>
      <p:graphicFrame>
        <p:nvGraphicFramePr>
          <p:cNvPr id="61443" name="Object 3"/>
          <p:cNvGraphicFramePr>
            <a:graphicFrameLocks noChangeAspect="1"/>
          </p:cNvGraphicFramePr>
          <p:nvPr/>
        </p:nvGraphicFramePr>
        <p:xfrm>
          <a:off x="1819276" y="765175"/>
          <a:ext cx="7229475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9" name="公式" r:id="rId1" imgW="2755900" imgH="228600" progId="Equation.3">
                  <p:embed/>
                </p:oleObj>
              </mc:Choice>
              <mc:Fallback>
                <p:oleObj name="公式" r:id="rId1" imgW="2755900" imgH="228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9276" y="765175"/>
                        <a:ext cx="7229475" cy="598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4" name="Object 4"/>
          <p:cNvGraphicFramePr>
            <a:graphicFrameLocks noChangeAspect="1"/>
          </p:cNvGraphicFramePr>
          <p:nvPr/>
        </p:nvGraphicFramePr>
        <p:xfrm>
          <a:off x="1822451" y="1196975"/>
          <a:ext cx="8450263" cy="1347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0" name="Equation" r:id="rId3" imgW="3175000" imgH="508000" progId="Equation.DSMT4">
                  <p:embed/>
                </p:oleObj>
              </mc:Choice>
              <mc:Fallback>
                <p:oleObj name="Equation" r:id="rId3" imgW="3175000" imgH="5080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2451" y="1196975"/>
                        <a:ext cx="8450263" cy="1347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5" name="Object 5"/>
          <p:cNvGraphicFramePr>
            <a:graphicFrameLocks noChangeAspect="1"/>
          </p:cNvGraphicFramePr>
          <p:nvPr/>
        </p:nvGraphicFramePr>
        <p:xfrm>
          <a:off x="1792289" y="2492376"/>
          <a:ext cx="7832725" cy="181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1" name="Equation" r:id="rId5" imgW="3124200" imgH="723900" progId="Equation.DSMT4">
                  <p:embed/>
                </p:oleObj>
              </mc:Choice>
              <mc:Fallback>
                <p:oleObj name="Equation" r:id="rId5" imgW="3124200" imgH="7239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2289" y="2492376"/>
                        <a:ext cx="7832725" cy="181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7" name="Object 7"/>
          <p:cNvGraphicFramePr>
            <a:graphicFrameLocks noChangeAspect="1"/>
          </p:cNvGraphicFramePr>
          <p:nvPr/>
        </p:nvGraphicFramePr>
        <p:xfrm>
          <a:off x="1919288" y="4235450"/>
          <a:ext cx="6481762" cy="193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2" name="公式" r:id="rId7" imgW="2641600" imgH="787400" progId="Equation.3">
                  <p:embed/>
                </p:oleObj>
              </mc:Choice>
              <mc:Fallback>
                <p:oleObj name="公式" r:id="rId7" imgW="2641600" imgH="7874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288" y="4235450"/>
                        <a:ext cx="6481762" cy="193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8" name="Object 8"/>
          <p:cNvGraphicFramePr>
            <a:graphicFrameLocks noChangeAspect="1"/>
          </p:cNvGraphicFramePr>
          <p:nvPr/>
        </p:nvGraphicFramePr>
        <p:xfrm>
          <a:off x="2063750" y="6134100"/>
          <a:ext cx="3240088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3" name="公式" r:id="rId9" imgW="1231265" imgH="203200" progId="Equation.3">
                  <p:embed/>
                </p:oleObj>
              </mc:Choice>
              <mc:Fallback>
                <p:oleObj name="公式" r:id="rId9" imgW="1231265" imgH="203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750" y="6134100"/>
                        <a:ext cx="3240088" cy="534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9" name="Rectangle 9"/>
          <p:cNvSpPr>
            <a:spLocks noChangeArrowheads="1"/>
          </p:cNvSpPr>
          <p:nvPr/>
        </p:nvSpPr>
        <p:spPr bwMode="auto">
          <a:xfrm>
            <a:off x="4008439" y="115888"/>
            <a:ext cx="3240087" cy="576262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3200"/>
              <a:t>修正牛顿法</a:t>
            </a:r>
            <a:endParaRPr lang="zh-CN" altLang="en-US"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1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1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1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1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18456"/>
            <a:ext cx="10515600" cy="5682343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b="1" dirty="0">
                <a:latin typeface="Times New Roman" panose="02020603050405020304" pitchFamily="18" charset="0"/>
              </a:rPr>
              <a:t>迭代算法的概念回顾</a:t>
            </a:r>
            <a:endParaRPr lang="zh-CN" altLang="en-US" b="1" dirty="0">
              <a:latin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b="1" dirty="0">
                <a:latin typeface="Times New Roman" panose="02020603050405020304" pitchFamily="18" charset="0"/>
              </a:rPr>
              <a:t>一般迭代算法</a:t>
            </a:r>
            <a:endParaRPr lang="zh-CN" altLang="en-US" b="1" dirty="0">
              <a:latin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2073167" y="1994337"/>
            <a:ext cx="472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集合</a:t>
            </a:r>
            <a:r>
              <a:rPr lang="en-US" altLang="zh-CN" sz="2400" b="1" dirty="0">
                <a:latin typeface="Times New Roman" panose="02020603050405020304" pitchFamily="18" charset="0"/>
              </a:rPr>
              <a:t>S</a:t>
            </a:r>
            <a:r>
              <a:rPr lang="zh-CN" altLang="en-US" sz="2400" b="1" dirty="0">
                <a:latin typeface="Times New Roman" panose="02020603050405020304" pitchFamily="18" charset="0"/>
              </a:rPr>
              <a:t>上的迭代算法</a:t>
            </a:r>
            <a:r>
              <a:rPr lang="en-US" altLang="zh-CN" sz="2400" b="1" dirty="0">
                <a:latin typeface="Times New Roman" panose="02020603050405020304" pitchFamily="18" charset="0"/>
              </a:rPr>
              <a:t>A</a:t>
            </a:r>
            <a:r>
              <a:rPr lang="zh-CN" altLang="en-US" sz="2400" b="1" dirty="0">
                <a:latin typeface="Times New Roman" panose="02020603050405020304" pitchFamily="18" charset="0"/>
              </a:rPr>
              <a:t>：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996967" y="2527737"/>
            <a:ext cx="2120900" cy="457200"/>
            <a:chOff x="2438400" y="2286000"/>
            <a:chExt cx="2120900" cy="457200"/>
          </a:xfrm>
        </p:grpSpPr>
        <p:sp>
          <p:nvSpPr>
            <p:cNvPr id="4101" name="Text Box 5"/>
            <p:cNvSpPr txBox="1">
              <a:spLocks noChangeArrowheads="1"/>
            </p:cNvSpPr>
            <p:nvPr/>
          </p:nvSpPr>
          <p:spPr bwMode="auto">
            <a:xfrm>
              <a:off x="2438400" y="2286000"/>
              <a:ext cx="2057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Times New Roman" panose="02020603050405020304" pitchFamily="18" charset="0"/>
                </a:rPr>
                <a:t>（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1</a:t>
              </a:r>
              <a:r>
                <a:rPr lang="zh-CN" altLang="en-US" sz="2400" b="1" dirty="0">
                  <a:latin typeface="Times New Roman" panose="02020603050405020304" pitchFamily="18" charset="0"/>
                </a:rPr>
                <a:t>）初始点</a:t>
              </a:r>
              <a:endParaRPr lang="zh-CN" altLang="en-US" sz="2400" b="1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4102" name="Object 6"/>
            <p:cNvGraphicFramePr>
              <a:graphicFrameLocks noChangeAspect="1"/>
            </p:cNvGraphicFramePr>
            <p:nvPr/>
          </p:nvGraphicFramePr>
          <p:xfrm>
            <a:off x="4267200" y="2362200"/>
            <a:ext cx="29210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82" name="" r:id="rId1" imgW="292100" imgH="304800" progId="">
                    <p:embed/>
                  </p:oleObj>
                </mc:Choice>
                <mc:Fallback>
                  <p:oleObj name="" r:id="rId1" imgW="292100" imgH="304800" progId="">
                    <p:embed/>
                    <p:pic>
                      <p:nvPicPr>
                        <p:cNvPr id="0" name="图片 688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67200" y="2362200"/>
                          <a:ext cx="292100" cy="304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组合 3"/>
          <p:cNvGrpSpPr/>
          <p:nvPr/>
        </p:nvGrpSpPr>
        <p:grpSpPr>
          <a:xfrm>
            <a:off x="1996967" y="2984937"/>
            <a:ext cx="6934200" cy="457200"/>
            <a:chOff x="2438400" y="2743200"/>
            <a:chExt cx="6934200" cy="457200"/>
          </a:xfrm>
        </p:grpSpPr>
        <p:sp>
          <p:nvSpPr>
            <p:cNvPr id="4104" name="Text Box 8"/>
            <p:cNvSpPr txBox="1">
              <a:spLocks noChangeArrowheads="1"/>
            </p:cNvSpPr>
            <p:nvPr/>
          </p:nvSpPr>
          <p:spPr bwMode="auto">
            <a:xfrm>
              <a:off x="2438400" y="2743200"/>
              <a:ext cx="5867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Times New Roman" panose="02020603050405020304" pitchFamily="18" charset="0"/>
                </a:rPr>
                <a:t>（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2</a:t>
              </a:r>
              <a:r>
                <a:rPr lang="zh-CN" altLang="en-US" sz="2400" b="1" dirty="0">
                  <a:latin typeface="Times New Roman" panose="02020603050405020304" pitchFamily="18" charset="0"/>
                </a:rPr>
                <a:t>）按照某种规则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A</a:t>
              </a:r>
              <a:r>
                <a:rPr lang="zh-CN" altLang="en-US" sz="2400" b="1" dirty="0">
                  <a:latin typeface="Times New Roman" panose="02020603050405020304" pitchFamily="18" charset="0"/>
                </a:rPr>
                <a:t>产生下一个迭代点</a:t>
              </a:r>
              <a:endParaRPr lang="zh-CN" altLang="en-US" sz="2400" b="1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4105" name="Object 9"/>
            <p:cNvGraphicFramePr>
              <a:graphicFrameLocks noChangeAspect="1"/>
            </p:cNvGraphicFramePr>
            <p:nvPr/>
          </p:nvGraphicFramePr>
          <p:xfrm>
            <a:off x="7924800" y="2819400"/>
            <a:ext cx="1447800" cy="355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83" name="公式" r:id="rId3" imgW="1447165" imgH="355600" progId="Equation.3">
                    <p:embed/>
                  </p:oleObj>
                </mc:Choice>
                <mc:Fallback>
                  <p:oleObj name="公式" r:id="rId3" imgW="1447165" imgH="355600" progId="Equation.3">
                    <p:embed/>
                    <p:pic>
                      <p:nvPicPr>
                        <p:cNvPr id="0" name="图片 688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24800" y="2819400"/>
                          <a:ext cx="1447800" cy="355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组合 5"/>
          <p:cNvGrpSpPr/>
          <p:nvPr/>
        </p:nvGrpSpPr>
        <p:grpSpPr>
          <a:xfrm>
            <a:off x="2073167" y="3594537"/>
            <a:ext cx="7772400" cy="487362"/>
            <a:chOff x="2514600" y="3352800"/>
            <a:chExt cx="7772400" cy="487362"/>
          </a:xfrm>
        </p:grpSpPr>
        <p:graphicFrame>
          <p:nvGraphicFramePr>
            <p:cNvPr id="4110" name="Object 14"/>
            <p:cNvGraphicFramePr>
              <a:graphicFrameLocks noChangeAspect="1"/>
            </p:cNvGraphicFramePr>
            <p:nvPr/>
          </p:nvGraphicFramePr>
          <p:xfrm>
            <a:off x="7162800" y="3429000"/>
            <a:ext cx="27940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84" name="" r:id="rId5" imgW="279400" imgH="304800" progId="">
                    <p:embed/>
                  </p:oleObj>
                </mc:Choice>
                <mc:Fallback>
                  <p:oleObj name="" r:id="rId5" imgW="279400" imgH="304800" progId="">
                    <p:embed/>
                    <p:pic>
                      <p:nvPicPr>
                        <p:cNvPr id="0" name="图片 688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62800" y="3429000"/>
                          <a:ext cx="279400" cy="304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" name="组合 4"/>
            <p:cNvGrpSpPr/>
            <p:nvPr/>
          </p:nvGrpSpPr>
          <p:grpSpPr>
            <a:xfrm>
              <a:off x="2514600" y="3352800"/>
              <a:ext cx="7772400" cy="487362"/>
              <a:chOff x="2514600" y="3352800"/>
              <a:chExt cx="7772400" cy="487362"/>
            </a:xfrm>
          </p:grpSpPr>
          <p:sp>
            <p:nvSpPr>
              <p:cNvPr id="4107" name="Text Box 11"/>
              <p:cNvSpPr txBox="1">
                <a:spLocks noChangeArrowheads="1"/>
              </p:cNvSpPr>
              <p:nvPr/>
            </p:nvSpPr>
            <p:spPr bwMode="auto">
              <a:xfrm>
                <a:off x="2514600" y="3352800"/>
                <a:ext cx="266700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400" b="1" dirty="0">
                    <a:latin typeface="Times New Roman" panose="02020603050405020304" pitchFamily="18" charset="0"/>
                  </a:rPr>
                  <a:t>（</a:t>
                </a:r>
                <a:r>
                  <a:rPr lang="en-US" altLang="zh-CN" sz="2400" b="1" dirty="0" err="1">
                    <a:latin typeface="Times New Roman" panose="02020603050405020304" pitchFamily="18" charset="0"/>
                  </a:rPr>
                  <a:t>i</a:t>
                </a:r>
                <a:r>
                  <a:rPr lang="zh-CN" altLang="en-US" sz="2400" b="1" dirty="0">
                    <a:latin typeface="Times New Roman" panose="02020603050405020304" pitchFamily="18" charset="0"/>
                  </a:rPr>
                  <a:t>）如果点列</a:t>
                </a:r>
                <a:endParaRPr lang="zh-CN" altLang="en-US" sz="2400" b="1" dirty="0">
                  <a:latin typeface="Times New Roman" panose="02020603050405020304" pitchFamily="18" charset="0"/>
                </a:endParaRPr>
              </a:p>
            </p:txBody>
          </p:sp>
          <p:graphicFrame>
            <p:nvGraphicFramePr>
              <p:cNvPr id="4108" name="Object 12"/>
              <p:cNvGraphicFramePr>
                <a:graphicFrameLocks noChangeAspect="1"/>
              </p:cNvGraphicFramePr>
              <p:nvPr/>
            </p:nvGraphicFramePr>
            <p:xfrm>
              <a:off x="4648200" y="3352801"/>
              <a:ext cx="609600" cy="3968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885" name="" r:id="rId7" imgW="546100" imgH="355600" progId="">
                      <p:embed/>
                    </p:oleObj>
                  </mc:Choice>
                  <mc:Fallback>
                    <p:oleObj name="" r:id="rId7" imgW="546100" imgH="355600" progId="">
                      <p:embed/>
                      <p:pic>
                        <p:nvPicPr>
                          <p:cNvPr id="0" name="图片 688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48200" y="3352801"/>
                            <a:ext cx="609600" cy="3968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109" name="Text Box 13"/>
              <p:cNvSpPr txBox="1">
                <a:spLocks noChangeArrowheads="1"/>
              </p:cNvSpPr>
              <p:nvPr/>
            </p:nvSpPr>
            <p:spPr bwMode="auto">
              <a:xfrm>
                <a:off x="5156200" y="3382962"/>
                <a:ext cx="228600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400" b="1" dirty="0">
                    <a:latin typeface="Times New Roman" panose="02020603050405020304" pitchFamily="18" charset="0"/>
                  </a:rPr>
                  <a:t>收敛于最优解</a:t>
                </a:r>
                <a:endParaRPr lang="zh-CN" altLang="en-US" sz="24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11" name="Text Box 15"/>
              <p:cNvSpPr txBox="1">
                <a:spLocks noChangeArrowheads="1"/>
              </p:cNvSpPr>
              <p:nvPr/>
            </p:nvSpPr>
            <p:spPr bwMode="auto">
              <a:xfrm>
                <a:off x="7467600" y="3352800"/>
                <a:ext cx="281940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400" b="1" dirty="0">
                    <a:latin typeface="Times New Roman" panose="02020603050405020304" pitchFamily="18" charset="0"/>
                  </a:rPr>
                  <a:t>，则称算法</a:t>
                </a:r>
                <a:r>
                  <a:rPr lang="en-US" altLang="zh-CN" sz="2400" b="1" dirty="0">
                    <a:latin typeface="Times New Roman" panose="02020603050405020304" pitchFamily="18" charset="0"/>
                  </a:rPr>
                  <a:t>A</a:t>
                </a:r>
                <a:r>
                  <a:rPr lang="zh-CN" altLang="en-US" sz="2400" b="1" dirty="0">
                    <a:latin typeface="Times New Roman" panose="02020603050405020304" pitchFamily="18" charset="0"/>
                  </a:rPr>
                  <a:t>收敛。</a:t>
                </a:r>
                <a:endParaRPr lang="zh-CN" altLang="en-US" sz="2400" b="1" dirty="0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2073167" y="4127937"/>
            <a:ext cx="8001000" cy="1143000"/>
            <a:chOff x="2514600" y="3886200"/>
            <a:chExt cx="8001000" cy="1143000"/>
          </a:xfrm>
        </p:grpSpPr>
        <p:sp>
          <p:nvSpPr>
            <p:cNvPr id="4112" name="Text Box 16"/>
            <p:cNvSpPr txBox="1">
              <a:spLocks noChangeArrowheads="1"/>
            </p:cNvSpPr>
            <p:nvPr/>
          </p:nvSpPr>
          <p:spPr bwMode="auto">
            <a:xfrm>
              <a:off x="2514600" y="3962400"/>
              <a:ext cx="1676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>
                  <a:latin typeface="Times New Roman" panose="02020603050405020304" pitchFamily="18" charset="0"/>
                </a:rPr>
                <a:t>（</a:t>
              </a:r>
              <a:r>
                <a:rPr lang="en-US" altLang="zh-CN" sz="2400" b="1">
                  <a:latin typeface="Times New Roman" panose="02020603050405020304" pitchFamily="18" charset="0"/>
                </a:rPr>
                <a:t>ii</a:t>
              </a:r>
              <a:r>
                <a:rPr lang="zh-CN" altLang="en-US" sz="2400" b="1">
                  <a:latin typeface="Times New Roman" panose="02020603050405020304" pitchFamily="18" charset="0"/>
                </a:rPr>
                <a:t>）如果</a:t>
              </a:r>
              <a:endParaRPr lang="zh-CN" altLang="en-US" sz="2400" b="1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4113" name="Object 17"/>
            <p:cNvGraphicFramePr>
              <a:graphicFrameLocks noChangeAspect="1"/>
            </p:cNvGraphicFramePr>
            <p:nvPr/>
          </p:nvGraphicFramePr>
          <p:xfrm>
            <a:off x="4114800" y="3962400"/>
            <a:ext cx="3733800" cy="3698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86" name="" r:id="rId9" imgW="3590925" imgH="355600" progId="">
                    <p:embed/>
                  </p:oleObj>
                </mc:Choice>
                <mc:Fallback>
                  <p:oleObj name="" r:id="rId9" imgW="3590925" imgH="355600" progId="">
                    <p:embed/>
                    <p:pic>
                      <p:nvPicPr>
                        <p:cNvPr id="0" name="图片 688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14800" y="3962400"/>
                          <a:ext cx="3733800" cy="3698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14" name="Text Box 18"/>
            <p:cNvSpPr txBox="1">
              <a:spLocks noChangeArrowheads="1"/>
            </p:cNvSpPr>
            <p:nvPr/>
          </p:nvSpPr>
          <p:spPr bwMode="auto">
            <a:xfrm>
              <a:off x="8001000" y="3886200"/>
              <a:ext cx="25146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Times New Roman" panose="02020603050405020304" pitchFamily="18" charset="0"/>
                </a:rPr>
                <a:t>，则称算法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A</a:t>
              </a:r>
              <a:r>
                <a:rPr lang="zh-CN" altLang="en-US" sz="2400" b="1" dirty="0">
                  <a:latin typeface="Times New Roman" panose="02020603050405020304" pitchFamily="18" charset="0"/>
                </a:rPr>
                <a:t>为</a:t>
              </a:r>
              <a:endParaRPr lang="zh-CN" altLang="en-US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4115" name="Text Box 19"/>
            <p:cNvSpPr txBox="1">
              <a:spLocks noChangeArrowheads="1"/>
            </p:cNvSpPr>
            <p:nvPr/>
          </p:nvSpPr>
          <p:spPr bwMode="auto">
            <a:xfrm>
              <a:off x="3276600" y="4572000"/>
              <a:ext cx="45720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>
                  <a:latin typeface="Times New Roman" panose="02020603050405020304" pitchFamily="18" charset="0"/>
                </a:rPr>
                <a:t>下降迭代算法。</a:t>
              </a:r>
              <a:endParaRPr lang="zh-CN" altLang="en-US" sz="2400" b="1">
                <a:latin typeface="Times New Roman" panose="02020603050405020304" pitchFamily="18" charset="0"/>
              </a:endParaRPr>
            </a:p>
          </p:txBody>
        </p:sp>
      </p:grpSp>
      <p:sp>
        <p:nvSpPr>
          <p:cNvPr id="4116" name="Oval 20"/>
          <p:cNvSpPr>
            <a:spLocks noChangeArrowheads="1"/>
          </p:cNvSpPr>
          <p:nvPr/>
        </p:nvSpPr>
        <p:spPr bwMode="auto">
          <a:xfrm>
            <a:off x="5334000" y="5030513"/>
            <a:ext cx="4953000" cy="1295400"/>
          </a:xfrm>
          <a:prstGeom prst="ellipse">
            <a:avLst/>
          </a:prstGeom>
          <a:solidFill>
            <a:schemeClr val="accent1"/>
          </a:solidFill>
          <a:ln w="9525" cmpd="sng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6013450" y="5411513"/>
            <a:ext cx="463550" cy="685799"/>
            <a:chOff x="3270250" y="5486400"/>
            <a:chExt cx="463550" cy="685799"/>
          </a:xfrm>
        </p:grpSpPr>
        <p:sp>
          <p:nvSpPr>
            <p:cNvPr id="4117" name="Text Box 21"/>
            <p:cNvSpPr txBox="1">
              <a:spLocks noChangeArrowheads="1"/>
            </p:cNvSpPr>
            <p:nvPr/>
          </p:nvSpPr>
          <p:spPr bwMode="auto">
            <a:xfrm>
              <a:off x="3276600" y="5486400"/>
              <a:ext cx="457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.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4118" name="Object 22"/>
            <p:cNvGraphicFramePr>
              <a:graphicFrameLocks noChangeAspect="1"/>
            </p:cNvGraphicFramePr>
            <p:nvPr/>
          </p:nvGraphicFramePr>
          <p:xfrm>
            <a:off x="3270250" y="5867399"/>
            <a:ext cx="29210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87" name="" r:id="rId11" imgW="292100" imgH="304800" progId="">
                    <p:embed/>
                  </p:oleObj>
                </mc:Choice>
                <mc:Fallback>
                  <p:oleObj name="" r:id="rId11" imgW="292100" imgH="304800" progId="">
                    <p:embed/>
                    <p:pic>
                      <p:nvPicPr>
                        <p:cNvPr id="0" name="图片 688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70250" y="5867399"/>
                          <a:ext cx="292100" cy="304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组合 8"/>
          <p:cNvGrpSpPr/>
          <p:nvPr/>
        </p:nvGrpSpPr>
        <p:grpSpPr>
          <a:xfrm>
            <a:off x="6248400" y="5106713"/>
            <a:ext cx="1295400" cy="609600"/>
            <a:chOff x="3505200" y="5181600"/>
            <a:chExt cx="1295400" cy="609600"/>
          </a:xfrm>
        </p:grpSpPr>
        <p:sp>
          <p:nvSpPr>
            <p:cNvPr id="4119" name="Line 23"/>
            <p:cNvSpPr>
              <a:spLocks noChangeShapeType="1"/>
            </p:cNvSpPr>
            <p:nvPr/>
          </p:nvSpPr>
          <p:spPr bwMode="auto">
            <a:xfrm flipV="1">
              <a:off x="3505200" y="5562600"/>
              <a:ext cx="762000" cy="228600"/>
            </a:xfrm>
            <a:prstGeom prst="line">
              <a:avLst/>
            </a:prstGeom>
            <a:noFill/>
            <a:ln w="9525" cmpd="sng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120" name="Text Box 24"/>
            <p:cNvSpPr txBox="1">
              <a:spLocks noChangeArrowheads="1"/>
            </p:cNvSpPr>
            <p:nvPr/>
          </p:nvSpPr>
          <p:spPr bwMode="auto">
            <a:xfrm>
              <a:off x="4267200" y="5257800"/>
              <a:ext cx="533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.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4121" name="Object 25"/>
            <p:cNvGraphicFramePr>
              <a:graphicFrameLocks noChangeAspect="1"/>
            </p:cNvGraphicFramePr>
            <p:nvPr/>
          </p:nvGraphicFramePr>
          <p:xfrm>
            <a:off x="4114800" y="5181600"/>
            <a:ext cx="27940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88" name="" r:id="rId13" imgW="279400" imgH="304800" progId="">
                    <p:embed/>
                  </p:oleObj>
                </mc:Choice>
                <mc:Fallback>
                  <p:oleObj name="" r:id="rId13" imgW="279400" imgH="304800" progId="">
                    <p:embed/>
                    <p:pic>
                      <p:nvPicPr>
                        <p:cNvPr id="0" name="图片 688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14800" y="5181600"/>
                          <a:ext cx="279400" cy="304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组合 9"/>
          <p:cNvGrpSpPr/>
          <p:nvPr/>
        </p:nvGrpSpPr>
        <p:grpSpPr>
          <a:xfrm>
            <a:off x="7162800" y="5182913"/>
            <a:ext cx="1752600" cy="838200"/>
            <a:chOff x="4419600" y="5257800"/>
            <a:chExt cx="1752600" cy="838200"/>
          </a:xfrm>
        </p:grpSpPr>
        <p:sp>
          <p:nvSpPr>
            <p:cNvPr id="4122" name="Line 26"/>
            <p:cNvSpPr>
              <a:spLocks noChangeShapeType="1"/>
            </p:cNvSpPr>
            <p:nvPr/>
          </p:nvSpPr>
          <p:spPr bwMode="auto">
            <a:xfrm>
              <a:off x="4419600" y="5562600"/>
              <a:ext cx="1371600" cy="0"/>
            </a:xfrm>
            <a:prstGeom prst="line">
              <a:avLst/>
            </a:prstGeom>
            <a:noFill/>
            <a:ln w="9525" cmpd="sng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123" name="Text Box 27"/>
            <p:cNvSpPr txBox="1">
              <a:spLocks noChangeArrowheads="1"/>
            </p:cNvSpPr>
            <p:nvPr/>
          </p:nvSpPr>
          <p:spPr bwMode="auto">
            <a:xfrm>
              <a:off x="5791200" y="5257800"/>
              <a:ext cx="3810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.</a:t>
              </a:r>
              <a:endParaRPr lang="en-US" altLang="zh-CN" sz="2400" b="1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4124" name="Object 28"/>
            <p:cNvGraphicFramePr>
              <a:graphicFrameLocks noChangeAspect="1"/>
            </p:cNvGraphicFramePr>
            <p:nvPr/>
          </p:nvGraphicFramePr>
          <p:xfrm>
            <a:off x="5867400" y="5524500"/>
            <a:ext cx="29210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89" name="" r:id="rId15" imgW="292100" imgH="304800" progId="">
                    <p:embed/>
                  </p:oleObj>
                </mc:Choice>
                <mc:Fallback>
                  <p:oleObj name="" r:id="rId15" imgW="292100" imgH="304800" progId="">
                    <p:embed/>
                    <p:pic>
                      <p:nvPicPr>
                        <p:cNvPr id="0" name="图片 688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67400" y="5524500"/>
                          <a:ext cx="292100" cy="304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25" name="Line 29"/>
            <p:cNvSpPr>
              <a:spLocks noChangeShapeType="1"/>
            </p:cNvSpPr>
            <p:nvPr/>
          </p:nvSpPr>
          <p:spPr bwMode="auto">
            <a:xfrm flipH="1">
              <a:off x="4876800" y="5638800"/>
              <a:ext cx="914400" cy="457200"/>
            </a:xfrm>
            <a:prstGeom prst="line">
              <a:avLst/>
            </a:prstGeom>
            <a:noFill/>
            <a:ln w="9525" cmpd="sng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  <a:endParaRPr lang="zh-CN" altLang="en-US" dirty="0"/>
          </a:p>
        </p:txBody>
      </p:sp>
      <p:graphicFrame>
        <p:nvGraphicFramePr>
          <p:cNvPr id="30" name="Object 52"/>
          <p:cNvGraphicFramePr>
            <a:graphicFrameLocks noChangeAspect="1"/>
          </p:cNvGraphicFramePr>
          <p:nvPr/>
        </p:nvGraphicFramePr>
        <p:xfrm>
          <a:off x="4876800" y="842352"/>
          <a:ext cx="6791419" cy="633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90" name="公式" r:id="rId17" imgW="123748800" imgH="13106400" progId="Equation.3">
                  <p:embed/>
                </p:oleObj>
              </mc:Choice>
              <mc:Fallback>
                <p:oleObj name="公式" r:id="rId17" imgW="123748800" imgH="13106400" progId="Equation.3">
                  <p:embed/>
                  <p:pic>
                    <p:nvPicPr>
                      <p:cNvPr id="0" name="图片 68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842352"/>
                        <a:ext cx="6791419" cy="633953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25400">
                        <a:solidFill>
                          <a:srgbClr val="00008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0" grpId="0" autoUpdateAnimBg="0" build="p"/>
      <p:bldP spid="41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825500"/>
            <a:ext cx="8128000" cy="52070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</a:rPr>
              <a:t>下降迭代算法步骤</a:t>
            </a:r>
            <a:endParaRPr lang="zh-CN" altLang="en-US" b="1" dirty="0"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2362200" y="1295400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</a:rPr>
              <a:t>（</a:t>
            </a:r>
            <a:r>
              <a:rPr lang="en-US" altLang="zh-CN" sz="2400">
                <a:latin typeface="Times New Roman" panose="02020603050405020304" pitchFamily="18" charset="0"/>
              </a:rPr>
              <a:t>1</a:t>
            </a:r>
            <a:r>
              <a:rPr lang="zh-CN" altLang="en-US" sz="2400">
                <a:latin typeface="Times New Roman" panose="02020603050405020304" pitchFamily="18" charset="0"/>
              </a:rPr>
              <a:t>）给出初始点</a:t>
            </a:r>
            <a:endParaRPr lang="zh-CN" altLang="en-US" sz="2400">
              <a:latin typeface="Times New Roman" panose="02020603050405020304" pitchFamily="18" charset="0"/>
            </a:endParaRPr>
          </a:p>
        </p:txBody>
      </p:sp>
      <p:graphicFrame>
        <p:nvGraphicFramePr>
          <p:cNvPr id="5124" name="Object 4"/>
          <p:cNvGraphicFramePr>
            <a:graphicFrameLocks noChangeAspect="1"/>
          </p:cNvGraphicFramePr>
          <p:nvPr/>
        </p:nvGraphicFramePr>
        <p:xfrm>
          <a:off x="4800600" y="1371600"/>
          <a:ext cx="2921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6" name="" r:id="rId1" imgW="292100" imgH="304800" progId="">
                  <p:embed/>
                </p:oleObj>
              </mc:Choice>
              <mc:Fallback>
                <p:oleObj name="" r:id="rId1" imgW="292100" imgH="304800" progId="">
                  <p:embed/>
                  <p:pic>
                    <p:nvPicPr>
                      <p:cNvPr id="0" name="图片 81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1371600"/>
                        <a:ext cx="2921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5181600" y="1295400"/>
            <a:ext cx="2362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</a:rPr>
              <a:t>，令</a:t>
            </a:r>
            <a:endParaRPr lang="zh-CN" altLang="en-US" sz="2400">
              <a:latin typeface="Times New Roman" panose="02020603050405020304" pitchFamily="18" charset="0"/>
            </a:endParaRPr>
          </a:p>
        </p:txBody>
      </p:sp>
      <p:graphicFrame>
        <p:nvGraphicFramePr>
          <p:cNvPr id="5126" name="Object 6"/>
          <p:cNvGraphicFramePr>
            <a:graphicFrameLocks noChangeAspect="1"/>
          </p:cNvGraphicFramePr>
          <p:nvPr/>
        </p:nvGraphicFramePr>
        <p:xfrm>
          <a:off x="5943600" y="1409700"/>
          <a:ext cx="6858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7" name="" r:id="rId3" imgW="596900" imgH="254000" progId="">
                  <p:embed/>
                </p:oleObj>
              </mc:Choice>
              <mc:Fallback>
                <p:oleObj name="" r:id="rId3" imgW="596900" imgH="254000" progId="">
                  <p:embed/>
                  <p:pic>
                    <p:nvPicPr>
                      <p:cNvPr id="0" name="图片 8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1409700"/>
                        <a:ext cx="685800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6781800" y="1295400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</a:rPr>
              <a:t>；</a:t>
            </a: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2362200" y="1828800"/>
            <a:ext cx="5638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</a:rPr>
              <a:t>）按照某种规则确定下降搜索方向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5129" name="Object 9"/>
          <p:cNvGraphicFramePr>
            <a:graphicFrameLocks noChangeAspect="1"/>
          </p:cNvGraphicFramePr>
          <p:nvPr/>
        </p:nvGraphicFramePr>
        <p:xfrm>
          <a:off x="7543800" y="1828800"/>
          <a:ext cx="381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8" name="" r:id="rId5" imgW="304800" imgH="304800" progId="">
                  <p:embed/>
                </p:oleObj>
              </mc:Choice>
              <mc:Fallback>
                <p:oleObj name="" r:id="rId5" imgW="304800" imgH="304800" progId="">
                  <p:embed/>
                  <p:pic>
                    <p:nvPicPr>
                      <p:cNvPr id="0" name="图片 81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1828800"/>
                        <a:ext cx="3810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0" name="Text Box 10"/>
          <p:cNvSpPr txBox="1">
            <a:spLocks noChangeArrowheads="1"/>
          </p:cNvSpPr>
          <p:nvPr/>
        </p:nvSpPr>
        <p:spPr bwMode="auto">
          <a:xfrm>
            <a:off x="7848600" y="1828800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</a:rPr>
              <a:t>；</a:t>
            </a: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5131" name="Text Box 11"/>
          <p:cNvSpPr txBox="1">
            <a:spLocks noChangeArrowheads="1"/>
          </p:cNvSpPr>
          <p:nvPr/>
        </p:nvSpPr>
        <p:spPr bwMode="auto">
          <a:xfrm>
            <a:off x="2362200" y="2362200"/>
            <a:ext cx="518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</a:rPr>
              <a:t>（</a:t>
            </a:r>
            <a:r>
              <a:rPr lang="en-US" altLang="zh-CN" sz="2400">
                <a:latin typeface="Times New Roman" panose="02020603050405020304" pitchFamily="18" charset="0"/>
              </a:rPr>
              <a:t>3</a:t>
            </a:r>
            <a:r>
              <a:rPr lang="zh-CN" altLang="en-US" sz="2400">
                <a:latin typeface="Times New Roman" panose="02020603050405020304" pitchFamily="18" charset="0"/>
              </a:rPr>
              <a:t>）按照某种规则确定搜索步长</a:t>
            </a:r>
            <a:endParaRPr lang="zh-CN" altLang="en-US" sz="2400">
              <a:latin typeface="Times New Roman" panose="02020603050405020304" pitchFamily="18" charset="0"/>
            </a:endParaRPr>
          </a:p>
        </p:txBody>
      </p:sp>
      <p:graphicFrame>
        <p:nvGraphicFramePr>
          <p:cNvPr id="5132" name="Object 12"/>
          <p:cNvGraphicFramePr>
            <a:graphicFrameLocks noChangeAspect="1"/>
          </p:cNvGraphicFramePr>
          <p:nvPr/>
        </p:nvGraphicFramePr>
        <p:xfrm>
          <a:off x="6934201" y="2362200"/>
          <a:ext cx="341313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9" name="" r:id="rId7" imgW="279400" imgH="342900" progId="">
                  <p:embed/>
                </p:oleObj>
              </mc:Choice>
              <mc:Fallback>
                <p:oleObj name="" r:id="rId7" imgW="279400" imgH="342900" progId="">
                  <p:embed/>
                  <p:pic>
                    <p:nvPicPr>
                      <p:cNvPr id="0" name="图片 81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1" y="2362200"/>
                        <a:ext cx="341313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3" name="Text Box 13"/>
          <p:cNvSpPr txBox="1">
            <a:spLocks noChangeArrowheads="1"/>
          </p:cNvSpPr>
          <p:nvPr/>
        </p:nvSpPr>
        <p:spPr bwMode="auto">
          <a:xfrm>
            <a:off x="7239000" y="2362200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</a:rPr>
              <a:t>，使得</a:t>
            </a:r>
            <a:endParaRPr lang="zh-CN" altLang="en-US" sz="2400">
              <a:latin typeface="Times New Roman" panose="02020603050405020304" pitchFamily="18" charset="0"/>
            </a:endParaRPr>
          </a:p>
        </p:txBody>
      </p:sp>
      <p:graphicFrame>
        <p:nvGraphicFramePr>
          <p:cNvPr id="5134" name="Object 14"/>
          <p:cNvGraphicFramePr>
            <a:graphicFrameLocks noChangeAspect="1"/>
          </p:cNvGraphicFramePr>
          <p:nvPr/>
        </p:nvGraphicFramePr>
        <p:xfrm>
          <a:off x="3276600" y="2971800"/>
          <a:ext cx="24765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0" name="" r:id="rId9" imgW="2477770" imgH="368300" progId="">
                  <p:embed/>
                </p:oleObj>
              </mc:Choice>
              <mc:Fallback>
                <p:oleObj name="" r:id="rId9" imgW="2477770" imgH="368300" progId="">
                  <p:embed/>
                  <p:pic>
                    <p:nvPicPr>
                      <p:cNvPr id="0" name="图片 81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2971800"/>
                        <a:ext cx="24765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5" name="Text Box 15"/>
          <p:cNvSpPr txBox="1">
            <a:spLocks noChangeArrowheads="1"/>
          </p:cNvSpPr>
          <p:nvPr/>
        </p:nvSpPr>
        <p:spPr bwMode="auto">
          <a:xfrm>
            <a:off x="5791200" y="2895600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</a:rPr>
              <a:t>；</a:t>
            </a: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5136" name="Text Box 16"/>
          <p:cNvSpPr txBox="1">
            <a:spLocks noChangeArrowheads="1"/>
          </p:cNvSpPr>
          <p:nvPr/>
        </p:nvSpPr>
        <p:spPr bwMode="auto">
          <a:xfrm>
            <a:off x="2362200" y="3429000"/>
            <a:ext cx="160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</a:rPr>
              <a:t>（</a:t>
            </a:r>
            <a:r>
              <a:rPr lang="en-US" altLang="zh-CN" sz="2400">
                <a:latin typeface="Times New Roman" panose="02020603050405020304" pitchFamily="18" charset="0"/>
              </a:rPr>
              <a:t>4</a:t>
            </a:r>
            <a:r>
              <a:rPr lang="zh-CN" altLang="en-US" sz="2400">
                <a:latin typeface="Times New Roman" panose="02020603050405020304" pitchFamily="18" charset="0"/>
              </a:rPr>
              <a:t>）令</a:t>
            </a:r>
            <a:endParaRPr lang="zh-CN" altLang="en-US" sz="2400">
              <a:latin typeface="Times New Roman" panose="02020603050405020304" pitchFamily="18" charset="0"/>
            </a:endParaRPr>
          </a:p>
        </p:txBody>
      </p:sp>
      <p:graphicFrame>
        <p:nvGraphicFramePr>
          <p:cNvPr id="5137" name="Object 17"/>
          <p:cNvGraphicFramePr>
            <a:graphicFrameLocks noChangeAspect="1"/>
          </p:cNvGraphicFramePr>
          <p:nvPr/>
        </p:nvGraphicFramePr>
        <p:xfrm>
          <a:off x="3657600" y="3505200"/>
          <a:ext cx="18288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1" name="" r:id="rId11" imgW="1829435" imgH="368300" progId="">
                  <p:embed/>
                </p:oleObj>
              </mc:Choice>
              <mc:Fallback>
                <p:oleObj name="" r:id="rId11" imgW="1829435" imgH="368300" progId="">
                  <p:embed/>
                  <p:pic>
                    <p:nvPicPr>
                      <p:cNvPr id="0" name="图片 81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3505200"/>
                        <a:ext cx="18288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8" name="Text Box 18"/>
          <p:cNvSpPr txBox="1">
            <a:spLocks noChangeArrowheads="1"/>
          </p:cNvSpPr>
          <p:nvPr/>
        </p:nvSpPr>
        <p:spPr bwMode="auto">
          <a:xfrm>
            <a:off x="5410200" y="3429000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</a:rPr>
              <a:t>，</a:t>
            </a:r>
            <a:endParaRPr lang="zh-CN" altLang="en-US" sz="2400">
              <a:latin typeface="Times New Roman" panose="02020603050405020304" pitchFamily="18" charset="0"/>
            </a:endParaRPr>
          </a:p>
        </p:txBody>
      </p:sp>
      <p:graphicFrame>
        <p:nvGraphicFramePr>
          <p:cNvPr id="5139" name="Object 19"/>
          <p:cNvGraphicFramePr>
            <a:graphicFrameLocks noChangeAspect="1"/>
          </p:cNvGraphicFramePr>
          <p:nvPr/>
        </p:nvGraphicFramePr>
        <p:xfrm>
          <a:off x="5715000" y="3505200"/>
          <a:ext cx="1219200" cy="29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2" name="" r:id="rId13" imgW="1053465" imgH="254000" progId="">
                  <p:embed/>
                </p:oleObj>
              </mc:Choice>
              <mc:Fallback>
                <p:oleObj name="" r:id="rId13" imgW="1053465" imgH="254000" progId="">
                  <p:embed/>
                  <p:pic>
                    <p:nvPicPr>
                      <p:cNvPr id="0" name="图片 81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3505200"/>
                        <a:ext cx="1219200" cy="293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40" name="Text Box 20"/>
          <p:cNvSpPr txBox="1">
            <a:spLocks noChangeArrowheads="1"/>
          </p:cNvSpPr>
          <p:nvPr/>
        </p:nvSpPr>
        <p:spPr bwMode="auto">
          <a:xfrm>
            <a:off x="6934200" y="3352800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</a:rPr>
              <a:t>；</a:t>
            </a: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5141" name="Text Box 21"/>
          <p:cNvSpPr txBox="1">
            <a:spLocks noChangeArrowheads="1"/>
          </p:cNvSpPr>
          <p:nvPr/>
        </p:nvSpPr>
        <p:spPr bwMode="auto">
          <a:xfrm>
            <a:off x="2362200" y="4038600"/>
            <a:ext cx="1752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</a:rPr>
              <a:t>（</a:t>
            </a:r>
            <a:r>
              <a:rPr lang="en-US" altLang="zh-CN" sz="2400">
                <a:latin typeface="Times New Roman" panose="02020603050405020304" pitchFamily="18" charset="0"/>
              </a:rPr>
              <a:t>5</a:t>
            </a:r>
            <a:r>
              <a:rPr lang="zh-CN" altLang="en-US" sz="2400">
                <a:latin typeface="Times New Roman" panose="02020603050405020304" pitchFamily="18" charset="0"/>
              </a:rPr>
              <a:t>）判断</a:t>
            </a:r>
            <a:endParaRPr lang="zh-CN" altLang="en-US" sz="2400">
              <a:latin typeface="Times New Roman" panose="02020603050405020304" pitchFamily="18" charset="0"/>
            </a:endParaRPr>
          </a:p>
        </p:txBody>
      </p:sp>
      <p:graphicFrame>
        <p:nvGraphicFramePr>
          <p:cNvPr id="5142" name="Object 22"/>
          <p:cNvGraphicFramePr>
            <a:graphicFrameLocks noChangeAspect="1"/>
          </p:cNvGraphicFramePr>
          <p:nvPr/>
        </p:nvGraphicFramePr>
        <p:xfrm>
          <a:off x="3886200" y="4038600"/>
          <a:ext cx="381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3" name="" r:id="rId15" imgW="304800" imgH="304800" progId="">
                  <p:embed/>
                </p:oleObj>
              </mc:Choice>
              <mc:Fallback>
                <p:oleObj name="" r:id="rId15" imgW="304800" imgH="304800" progId="">
                  <p:embed/>
                  <p:pic>
                    <p:nvPicPr>
                      <p:cNvPr id="0" name="图片 81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4038600"/>
                        <a:ext cx="3810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43" name="Text Box 23"/>
          <p:cNvSpPr txBox="1">
            <a:spLocks noChangeArrowheads="1"/>
          </p:cNvSpPr>
          <p:nvPr/>
        </p:nvSpPr>
        <p:spPr bwMode="auto">
          <a:xfrm>
            <a:off x="4343400" y="4038600"/>
            <a:ext cx="6477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</a:rPr>
              <a:t>是否满足停止条件。是则停止，否则转第</a:t>
            </a:r>
            <a:r>
              <a:rPr lang="en-US" altLang="zh-CN" sz="2400">
                <a:latin typeface="Times New Roman" panose="02020603050405020304" pitchFamily="18" charset="0"/>
              </a:rPr>
              <a:t>2</a:t>
            </a:r>
            <a:r>
              <a:rPr lang="zh-CN" altLang="en-US" sz="2400">
                <a:latin typeface="Times New Roman" panose="02020603050405020304" pitchFamily="18" charset="0"/>
              </a:rPr>
              <a:t>步。</a:t>
            </a: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5144" name="Text Box 24"/>
          <p:cNvSpPr txBox="1">
            <a:spLocks noChangeArrowheads="1"/>
          </p:cNvSpPr>
          <p:nvPr/>
        </p:nvSpPr>
        <p:spPr bwMode="auto">
          <a:xfrm>
            <a:off x="2590800" y="4659312"/>
            <a:ext cx="4191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</a:rPr>
              <a:t>搜索步长确定方法：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5145" name="Object 25"/>
          <p:cNvGraphicFramePr>
            <a:graphicFrameLocks noChangeAspect="1"/>
          </p:cNvGraphicFramePr>
          <p:nvPr/>
        </p:nvGraphicFramePr>
        <p:xfrm>
          <a:off x="4387850" y="5268262"/>
          <a:ext cx="36449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4" name="" r:id="rId17" imgW="3644900" imgH="457200" progId="">
                  <p:embed/>
                </p:oleObj>
              </mc:Choice>
              <mc:Fallback>
                <p:oleObj name="" r:id="rId17" imgW="3644900" imgH="457200" progId="">
                  <p:embed/>
                  <p:pic>
                    <p:nvPicPr>
                      <p:cNvPr id="0" name="图片 8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7850" y="5268262"/>
                        <a:ext cx="36449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46" name="Text Box 26"/>
          <p:cNvSpPr txBox="1">
            <a:spLocks noChangeArrowheads="1"/>
          </p:cNvSpPr>
          <p:nvPr/>
        </p:nvSpPr>
        <p:spPr bwMode="auto">
          <a:xfrm>
            <a:off x="2667000" y="5683825"/>
            <a:ext cx="53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</a:rPr>
              <a:t>称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5147" name="Object 27"/>
          <p:cNvGraphicFramePr>
            <a:graphicFrameLocks noChangeAspect="1"/>
          </p:cNvGraphicFramePr>
          <p:nvPr/>
        </p:nvGraphicFramePr>
        <p:xfrm>
          <a:off x="6096000" y="5760025"/>
          <a:ext cx="24765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5" name="" r:id="rId19" imgW="2477770" imgH="368300" progId="">
                  <p:embed/>
                </p:oleObj>
              </mc:Choice>
              <mc:Fallback>
                <p:oleObj name="" r:id="rId19" imgW="2477770" imgH="368300" progId="">
                  <p:embed/>
                  <p:pic>
                    <p:nvPicPr>
                      <p:cNvPr id="0" name="图片 8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5760025"/>
                        <a:ext cx="24765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48" name="Text Box 28"/>
          <p:cNvSpPr txBox="1">
            <a:spLocks noChangeArrowheads="1"/>
          </p:cNvSpPr>
          <p:nvPr/>
        </p:nvSpPr>
        <p:spPr bwMode="auto">
          <a:xfrm>
            <a:off x="8686800" y="5683825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</a:rPr>
              <a:t>。</a:t>
            </a:r>
            <a:endParaRPr lang="zh-CN" altLang="en-US" sz="2400">
              <a:latin typeface="Times New Roman" panose="02020603050405020304" pitchFamily="18" charset="0"/>
            </a:endParaRPr>
          </a:p>
        </p:txBody>
      </p:sp>
      <p:graphicFrame>
        <p:nvGraphicFramePr>
          <p:cNvPr id="5149" name="Object 29"/>
          <p:cNvGraphicFramePr>
            <a:graphicFrameLocks noChangeAspect="1"/>
          </p:cNvGraphicFramePr>
          <p:nvPr/>
        </p:nvGraphicFramePr>
        <p:xfrm>
          <a:off x="3124200" y="5760025"/>
          <a:ext cx="2794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6" name="" r:id="rId21" imgW="279400" imgH="342900" progId="">
                  <p:embed/>
                </p:oleObj>
              </mc:Choice>
              <mc:Fallback>
                <p:oleObj name="" r:id="rId21" imgW="279400" imgH="342900" progId="">
                  <p:embed/>
                  <p:pic>
                    <p:nvPicPr>
                      <p:cNvPr id="0" name="图片 81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5760025"/>
                        <a:ext cx="2794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50" name="Text Box 30"/>
          <p:cNvSpPr txBox="1">
            <a:spLocks noChangeArrowheads="1"/>
          </p:cNvSpPr>
          <p:nvPr/>
        </p:nvSpPr>
        <p:spPr bwMode="auto">
          <a:xfrm>
            <a:off x="3352800" y="5683825"/>
            <a:ext cx="3124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</a:rPr>
              <a:t>为最优步长，且有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6324600" y="6139543"/>
            <a:ext cx="4875282" cy="534326"/>
            <a:chOff x="6324600" y="6139543"/>
            <a:chExt cx="4875282" cy="534326"/>
          </a:xfrm>
        </p:grpSpPr>
        <p:sp>
          <p:nvSpPr>
            <p:cNvPr id="4" name="文本框 3"/>
            <p:cNvSpPr txBox="1"/>
            <p:nvPr/>
          </p:nvSpPr>
          <p:spPr>
            <a:xfrm>
              <a:off x="6629400" y="6304537"/>
              <a:ext cx="45704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当前的梯度方向和前次下降方向互相垂直。</a:t>
              </a:r>
              <a:endParaRPr lang="zh-CN" altLang="en-US" dirty="0"/>
            </a:p>
          </p:txBody>
        </p:sp>
        <p:cxnSp>
          <p:nvCxnSpPr>
            <p:cNvPr id="6" name="直接箭头连接符 5"/>
            <p:cNvCxnSpPr/>
            <p:nvPr/>
          </p:nvCxnSpPr>
          <p:spPr>
            <a:xfrm>
              <a:off x="6324600" y="6139543"/>
              <a:ext cx="266700" cy="2411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5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5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5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5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5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5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autoUpdateAnimBg="0"/>
      <p:bldP spid="5125" grpId="0" autoUpdateAnimBg="0"/>
      <p:bldP spid="5127" grpId="0" autoUpdateAnimBg="0"/>
      <p:bldP spid="5128" grpId="0" autoUpdateAnimBg="0"/>
      <p:bldP spid="5130" grpId="0" autoUpdateAnimBg="0"/>
      <p:bldP spid="5131" grpId="0" autoUpdateAnimBg="0"/>
      <p:bldP spid="5133" grpId="0" autoUpdateAnimBg="0"/>
      <p:bldP spid="5135" grpId="0" autoUpdateAnimBg="0"/>
      <p:bldP spid="5136" grpId="0" autoUpdateAnimBg="0"/>
      <p:bldP spid="5138" grpId="0" autoUpdateAnimBg="0"/>
      <p:bldP spid="5140" grpId="0" autoUpdateAnimBg="0"/>
      <p:bldP spid="5141" grpId="0" autoUpdateAnimBg="0"/>
      <p:bldP spid="5143" grpId="0" autoUpdateAnimBg="0"/>
      <p:bldP spid="5144" grpId="0" autoUpdateAnimBg="0"/>
      <p:bldP spid="5146" grpId="0" autoUpdateAnimBg="0"/>
      <p:bldP spid="5148" grpId="0" autoUpdateAnimBg="0"/>
      <p:bldP spid="5150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2209800" y="990600"/>
            <a:ext cx="1798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迭代公式：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6148" name="Object 4"/>
          <p:cNvGraphicFramePr>
            <a:graphicFrameLocks noChangeAspect="1"/>
          </p:cNvGraphicFramePr>
          <p:nvPr/>
        </p:nvGraphicFramePr>
        <p:xfrm>
          <a:off x="4114800" y="1066800"/>
          <a:ext cx="19939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1" name="" r:id="rId1" imgW="1993265" imgH="406400" progId="">
                  <p:embed/>
                </p:oleObj>
              </mc:Choice>
              <mc:Fallback>
                <p:oleObj name="" r:id="rId1" imgW="1993265" imgH="406400" progId="">
                  <p:embed/>
                  <p:pic>
                    <p:nvPicPr>
                      <p:cNvPr id="0" name="图片 14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1066800"/>
                        <a:ext cx="19939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2171700" y="1654175"/>
            <a:ext cx="4191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如何选择下降最快的方向？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6151" name="Object 7"/>
          <p:cNvGraphicFramePr>
            <a:graphicFrameLocks noChangeAspect="1"/>
          </p:cNvGraphicFramePr>
          <p:nvPr/>
        </p:nvGraphicFramePr>
        <p:xfrm>
          <a:off x="3154301" y="2427936"/>
          <a:ext cx="960499" cy="415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2" name="公式" r:id="rId3" imgW="11277600" imgH="4876800" progId="Equation.3">
                  <p:embed/>
                </p:oleObj>
              </mc:Choice>
              <mc:Fallback>
                <p:oleObj name="公式" r:id="rId3" imgW="11277600" imgH="4876800" progId="Equation.3">
                  <p:embed/>
                  <p:pic>
                    <p:nvPicPr>
                      <p:cNvPr id="0" name="图片 14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4301" y="2427936"/>
                        <a:ext cx="960499" cy="4153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6" name="Object 12"/>
          <p:cNvGraphicFramePr>
            <a:graphicFrameLocks noChangeAspect="1"/>
          </p:cNvGraphicFramePr>
          <p:nvPr/>
        </p:nvGraphicFramePr>
        <p:xfrm>
          <a:off x="3109119" y="3273787"/>
          <a:ext cx="1092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" name="" r:id="rId5" imgW="1092200" imgH="393700" progId="">
                  <p:embed/>
                </p:oleObj>
              </mc:Choice>
              <mc:Fallback>
                <p:oleObj name="" r:id="rId5" imgW="1092200" imgH="393700" progId="">
                  <p:embed/>
                  <p:pic>
                    <p:nvPicPr>
                      <p:cNvPr id="0" name="图片 14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9119" y="3273787"/>
                        <a:ext cx="10922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7" name="Object 13"/>
          <p:cNvGraphicFramePr>
            <a:graphicFrameLocks noChangeAspect="1"/>
          </p:cNvGraphicFramePr>
          <p:nvPr/>
        </p:nvGraphicFramePr>
        <p:xfrm>
          <a:off x="2171700" y="4066917"/>
          <a:ext cx="358698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" name="" r:id="rId7" imgW="2702560" imgH="317500" progId="">
                  <p:embed/>
                </p:oleObj>
              </mc:Choice>
              <mc:Fallback>
                <p:oleObj name="" r:id="rId7" imgW="2702560" imgH="317500" progId="">
                  <p:embed/>
                  <p:pic>
                    <p:nvPicPr>
                      <p:cNvPr id="0" name="图片 14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1700" y="4066917"/>
                        <a:ext cx="3586988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  <a:endParaRPr lang="zh-CN" altLang="en-US" dirty="0"/>
          </a:p>
        </p:txBody>
      </p:sp>
      <p:pic>
        <p:nvPicPr>
          <p:cNvPr id="1280" name="Picture 256" descr="https://images2015.cnblogs.com/blog/1042406/201610/1042406-20161017221342935-1872962415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237" y="2087647"/>
            <a:ext cx="5624014" cy="278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 flipH="1">
                <a:off x="2171699" y="4872746"/>
                <a:ext cx="34690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0" dirty="0"/>
                  <a:t>x</a:t>
                </a:r>
                <a14:m>
                  <m:oMath xmlns:m="http://schemas.openxmlformats.org/officeDocument/2006/math">
                    <m:r>
                      <a:rPr lang="en-US" altLang="zh-CN" sz="2000" b="0" i="1" baseline="3000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sz="2000" b="0" i="1" baseline="2600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0" i="1" baseline="30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𝑥𝑘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000" i="1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𝑥𝑘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71699" y="4872746"/>
                <a:ext cx="3469079" cy="461665"/>
              </a:xfrm>
              <a:prstGeom prst="rect">
                <a:avLst/>
              </a:prstGeom>
              <a:blipFill rotWithShape="0">
                <a:blip r:embed="rId10"/>
                <a:stretch>
                  <a:fillRect l="-2636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utoUpdateAnimBg="0"/>
      <p:bldP spid="6149" grpId="0" autoUpdateAnimBg="0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3155</Words>
  <Application>WPS 演示</Application>
  <PresentationFormat>宽屏</PresentationFormat>
  <Paragraphs>413</Paragraphs>
  <Slides>53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68</vt:i4>
      </vt:variant>
      <vt:variant>
        <vt:lpstr>幻灯片标题</vt:lpstr>
      </vt:variant>
      <vt:variant>
        <vt:i4>53</vt:i4>
      </vt:variant>
    </vt:vector>
  </HeadingPairs>
  <TitlesOfParts>
    <vt:vector size="141" baseType="lpstr">
      <vt:lpstr>Arial</vt:lpstr>
      <vt:lpstr>宋体</vt:lpstr>
      <vt:lpstr>Wingdings</vt:lpstr>
      <vt:lpstr>Times New Roman</vt:lpstr>
      <vt:lpstr>Calibri</vt:lpstr>
      <vt:lpstr>等线</vt:lpstr>
      <vt:lpstr>等线 Light</vt:lpstr>
      <vt:lpstr>Calibri Light</vt:lpstr>
      <vt:lpstr>微软雅黑</vt:lpstr>
      <vt:lpstr>Arial Unicode MS</vt:lpstr>
      <vt:lpstr>Helvetica Neue</vt:lpstr>
      <vt:lpstr>MathJax_Math-italic</vt:lpstr>
      <vt:lpstr>MathJax_Main</vt:lpstr>
      <vt:lpstr>inherit</vt:lpstr>
      <vt:lpstr>仿宋_GB2312</vt:lpstr>
      <vt:lpstr>仿宋</vt:lpstr>
      <vt:lpstr>Verdana</vt:lpstr>
      <vt:lpstr>Segoe Print</vt:lpstr>
      <vt:lpstr>Malgun Gothic</vt:lpstr>
      <vt:lpstr>Office Theme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Equation.3</vt:lpstr>
      <vt:lpstr>Equation.3</vt:lpstr>
      <vt:lpstr>Equation.3</vt:lpstr>
      <vt:lpstr>最优化技术</vt:lpstr>
      <vt:lpstr>数学基础-梯度</vt:lpstr>
      <vt:lpstr>Hessian 矩阵 </vt:lpstr>
      <vt:lpstr> hessian矩阵</vt:lpstr>
      <vt:lpstr>Hessian矩阵</vt:lpstr>
      <vt:lpstr>梯度下降法</vt:lpstr>
      <vt:lpstr>梯度下降法</vt:lpstr>
      <vt:lpstr>梯度下降法</vt:lpstr>
      <vt:lpstr>梯度下降法</vt:lpstr>
      <vt:lpstr>梯度下降法</vt:lpstr>
      <vt:lpstr>梯度下降法-思想</vt:lpstr>
      <vt:lpstr>梯度下降法</vt:lpstr>
      <vt:lpstr>PowerPoint 演示文稿</vt:lpstr>
      <vt:lpstr>梯度下降法</vt:lpstr>
      <vt:lpstr>梯度下降法</vt:lpstr>
      <vt:lpstr>梯度下降法</vt:lpstr>
      <vt:lpstr>梯度下降法</vt:lpstr>
      <vt:lpstr>PowerPoint 演示文稿</vt:lpstr>
      <vt:lpstr>梯度下降法</vt:lpstr>
      <vt:lpstr>梯度下降法</vt:lpstr>
      <vt:lpstr>梯度下降法</vt:lpstr>
      <vt:lpstr>梯度下降法</vt:lpstr>
      <vt:lpstr>梯度下降法</vt:lpstr>
      <vt:lpstr>PowerPoint 演示文稿</vt:lpstr>
      <vt:lpstr>梯度下降法</vt:lpstr>
      <vt:lpstr>梯度下降法</vt:lpstr>
      <vt:lpstr>梯度下降法</vt:lpstr>
      <vt:lpstr>梯度下降法</vt:lpstr>
      <vt:lpstr>梯度下降法</vt:lpstr>
      <vt:lpstr>牛顿迭代法的扩展</vt:lpstr>
      <vt:lpstr>PowerPoint 演示文稿</vt:lpstr>
      <vt:lpstr>梯度下降法：</vt:lpstr>
      <vt:lpstr>梯度下降法</vt:lpstr>
      <vt:lpstr>最速下降法</vt:lpstr>
      <vt:lpstr>PowerPoint 演示文稿</vt:lpstr>
      <vt:lpstr>PowerPoint 演示文稿</vt:lpstr>
      <vt:lpstr>PowerPoint 演示文稿</vt:lpstr>
      <vt:lpstr>PowerPoint 演示文稿</vt:lpstr>
      <vt:lpstr>牛顿法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最优化技术</dc:title>
  <dc:creator>wj</dc:creator>
  <cp:lastModifiedBy>美人鱼战士</cp:lastModifiedBy>
  <cp:revision>147</cp:revision>
  <dcterms:created xsi:type="dcterms:W3CDTF">2019-12-25T10:26:00Z</dcterms:created>
  <dcterms:modified xsi:type="dcterms:W3CDTF">2021-03-18T07:08:47Z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